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Oxygen"/>
      <p:regular r:id="rId65"/>
      <p:bold r:id="rId66"/>
    </p:embeddedFont>
    <p:embeddedFont>
      <p:font typeface="Roboto"/>
      <p:regular r:id="rId67"/>
      <p:bold r:id="rId68"/>
      <p:italic r:id="rId69"/>
      <p:boldItalic r:id="rId70"/>
    </p:embeddedFont>
    <p:embeddedFont>
      <p:font typeface="Roboto Condensed"/>
      <p:regular r:id="rId71"/>
      <p:bold r:id="rId72"/>
      <p:italic r:id="rId73"/>
      <p:boldItalic r:id="rId74"/>
    </p:embeddedFont>
    <p:embeddedFont>
      <p:font typeface="Squada One"/>
      <p:regular r:id="rId75"/>
    </p:embeddedFont>
    <p:embeddedFont>
      <p:font typeface="Roboto Mon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A636D5-EBBF-4D8E-989A-1FA0FC035DC7}">
  <a:tblStyle styleId="{77A636D5-EBBF-4D8E-989A-1FA0FC035D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Condensed-italic.fntdata"/><Relationship Id="rId72" Type="http://schemas.openxmlformats.org/officeDocument/2006/relationships/font" Target="fonts/RobotoCondensed-bold.fntdata"/><Relationship Id="rId31" Type="http://schemas.openxmlformats.org/officeDocument/2006/relationships/slide" Target="slides/slide25.xml"/><Relationship Id="rId75" Type="http://schemas.openxmlformats.org/officeDocument/2006/relationships/font" Target="fonts/SquadaOne-regular.fntdata"/><Relationship Id="rId30" Type="http://schemas.openxmlformats.org/officeDocument/2006/relationships/slide" Target="slides/slide24.xml"/><Relationship Id="rId74" Type="http://schemas.openxmlformats.org/officeDocument/2006/relationships/font" Target="fonts/RobotoCondensed-boldItalic.fntdata"/><Relationship Id="rId33" Type="http://schemas.openxmlformats.org/officeDocument/2006/relationships/slide" Target="slides/slide27.xml"/><Relationship Id="rId77" Type="http://schemas.openxmlformats.org/officeDocument/2006/relationships/font" Target="fonts/RobotoMono-bold.fntdata"/><Relationship Id="rId32" Type="http://schemas.openxmlformats.org/officeDocument/2006/relationships/slide" Target="slides/slide26.xml"/><Relationship Id="rId76" Type="http://schemas.openxmlformats.org/officeDocument/2006/relationships/font" Target="fonts/RobotoMono-regular.fntdata"/><Relationship Id="rId35" Type="http://schemas.openxmlformats.org/officeDocument/2006/relationships/slide" Target="slides/slide29.xml"/><Relationship Id="rId79" Type="http://schemas.openxmlformats.org/officeDocument/2006/relationships/font" Target="fonts/RobotoMono-boldItalic.fntdata"/><Relationship Id="rId34" Type="http://schemas.openxmlformats.org/officeDocument/2006/relationships/slide" Target="slides/slide28.xml"/><Relationship Id="rId78" Type="http://schemas.openxmlformats.org/officeDocument/2006/relationships/font" Target="fonts/RobotoMono-italic.fntdata"/><Relationship Id="rId71" Type="http://schemas.openxmlformats.org/officeDocument/2006/relationships/font" Target="fonts/RobotoCondensed-regular.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Oxygen-bold.fntdata"/><Relationship Id="rId21" Type="http://schemas.openxmlformats.org/officeDocument/2006/relationships/slide" Target="slides/slide15.xml"/><Relationship Id="rId65" Type="http://schemas.openxmlformats.org/officeDocument/2006/relationships/font" Target="fonts/Oxygen-regular.fntdata"/><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xpected_value" TargetMode="External"/><Relationship Id="rId3" Type="http://schemas.openxmlformats.org/officeDocument/2006/relationships/hyperlink" Target="https://en.wikipedia.org/wiki/Generalization_error" TargetMode="External"/><Relationship Id="rId4" Type="http://schemas.openxmlformats.org/officeDocument/2006/relationships/hyperlink" Target="https://en.wikipedia.org/wiki/Bias_of_an_estimator" TargetMode="External"/><Relationship Id="rId5" Type="http://schemas.openxmlformats.org/officeDocument/2006/relationships/hyperlink" Target="https://en.wikipedia.org/wiki/Algorithm" TargetMode="External"/><Relationship Id="rId6" Type="http://schemas.openxmlformats.org/officeDocument/2006/relationships/hyperlink" Target="https://en.wikipedia.org/wiki/Variance" TargetMode="External"/><Relationship Id="rId7" Type="http://schemas.openxmlformats.org/officeDocument/2006/relationships/hyperlink" Target="https://en.wikipedia.org/wiki/Noise_(signal_processing)" TargetMode="External"/><Relationship Id="rId8" Type="http://schemas.openxmlformats.org/officeDocument/2006/relationships/hyperlink" Target="https://en.wikipedia.org/wiki/Overfittin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xpected_value" TargetMode="External"/><Relationship Id="rId3" Type="http://schemas.openxmlformats.org/officeDocument/2006/relationships/hyperlink" Target="https://en.wikipedia.org/wiki/Generalization_error" TargetMode="External"/><Relationship Id="rId4" Type="http://schemas.openxmlformats.org/officeDocument/2006/relationships/hyperlink" Target="https://en.wikipedia.org/wiki/Bias_of_an_estimator" TargetMode="External"/><Relationship Id="rId5" Type="http://schemas.openxmlformats.org/officeDocument/2006/relationships/hyperlink" Target="https://en.wikipedia.org/wiki/Algorithm" TargetMode="External"/><Relationship Id="rId6" Type="http://schemas.openxmlformats.org/officeDocument/2006/relationships/hyperlink" Target="https://en.wikipedia.org/wiki/Variance" TargetMode="External"/><Relationship Id="rId7" Type="http://schemas.openxmlformats.org/officeDocument/2006/relationships/hyperlink" Target="https://en.wikipedia.org/wiki/Noise_(signal_processing)" TargetMode="External"/><Relationship Id="rId8" Type="http://schemas.openxmlformats.org/officeDocument/2006/relationships/hyperlink" Target="https://en.wikipedia.org/wiki/Overfitting"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 name="Google Shape;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53769752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53769752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7ec76fc88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Ejemplo de la gravedad, leyes que generalizan para casi cualquier situación.</a:t>
            </a:r>
            <a:endParaRPr/>
          </a:p>
        </p:txBody>
      </p:sp>
      <p:sp>
        <p:nvSpPr>
          <p:cNvPr id="142" name="Google Shape;142;ga7ec76fc88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338e114ff_0_2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a338e114ff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338e114ff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1943: Neural networks</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1957: Perceptron</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1974-86: Backpropagation, RBM, RNN</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1989-98: CNN, MNIST, LSTM, Bidirectional RNN</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2006: “Deep Learning”, DBN</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2009: ImageNet</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2012:AlexNet, Dropout</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2014: GANs</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2014:DeepFace</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2016: AlphaGo</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2017:AlphaZero, Capsule Networks</a:t>
            </a:r>
            <a:endParaRPr sz="1500">
              <a:solidFill>
                <a:schemeClr val="dk1"/>
              </a:solidFill>
              <a:highlight>
                <a:srgbClr val="F7F9FA"/>
              </a:highlight>
              <a:latin typeface="Calibri"/>
              <a:ea typeface="Calibri"/>
              <a:cs typeface="Calibri"/>
              <a:sym typeface="Calibri"/>
            </a:endParaRPr>
          </a:p>
          <a:p>
            <a:pPr indent="0" lvl="0" marL="0" rtl="0" algn="l">
              <a:spcBef>
                <a:spcPts val="0"/>
              </a:spcBef>
              <a:spcAft>
                <a:spcPts val="0"/>
              </a:spcAft>
              <a:buNone/>
            </a:pPr>
            <a:r>
              <a:rPr lang="en-US" sz="1500">
                <a:solidFill>
                  <a:schemeClr val="dk1"/>
                </a:solidFill>
                <a:highlight>
                  <a:srgbClr val="F7F9FA"/>
                </a:highlight>
                <a:latin typeface="Times New Roman"/>
                <a:ea typeface="Times New Roman"/>
                <a:cs typeface="Times New Roman"/>
                <a:sym typeface="Times New Roman"/>
              </a:rPr>
              <a:t>•</a:t>
            </a:r>
            <a:r>
              <a:rPr lang="en-US" sz="1500">
                <a:solidFill>
                  <a:schemeClr val="dk1"/>
                </a:solidFill>
                <a:highlight>
                  <a:srgbClr val="F7F9FA"/>
                </a:highlight>
                <a:latin typeface="Calibri"/>
                <a:ea typeface="Calibri"/>
                <a:cs typeface="Calibri"/>
                <a:sym typeface="Calibri"/>
              </a:rPr>
              <a:t>2018: BERT</a:t>
            </a:r>
            <a:endParaRPr/>
          </a:p>
        </p:txBody>
      </p:sp>
      <p:sp>
        <p:nvSpPr>
          <p:cNvPr id="160" name="Google Shape;160;ga338e114ff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338e114ff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questions + Good Data</a:t>
            </a:r>
            <a:endParaRPr/>
          </a:p>
          <a:p>
            <a:pPr indent="0" lvl="0" marL="0" rtl="0" algn="l">
              <a:spcBef>
                <a:spcPts val="0"/>
              </a:spcBef>
              <a:spcAft>
                <a:spcPts val="0"/>
              </a:spcAft>
              <a:buNone/>
            </a:pPr>
            <a:r>
              <a:rPr lang="en-US"/>
              <a:t>Lo difícil es aplicar las metodologías para resolver problemas reales</a:t>
            </a:r>
            <a:endParaRPr/>
          </a:p>
        </p:txBody>
      </p:sp>
      <p:sp>
        <p:nvSpPr>
          <p:cNvPr id="168" name="Google Shape;168;ga338e114ff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338e114ff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Ejemplo Ferrari vs </a:t>
            </a:r>
            <a:r>
              <a:rPr lang="en-US"/>
              <a:t>Autobus</a:t>
            </a:r>
            <a:r>
              <a:rPr lang="en-US"/>
              <a:t> Madrid Valencia</a:t>
            </a:r>
            <a:endParaRPr/>
          </a:p>
        </p:txBody>
      </p:sp>
      <p:sp>
        <p:nvSpPr>
          <p:cNvPr id="177" name="Google Shape;177;ga338e114ff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338e114f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a338e114ff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338e114f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a338e114ff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338e114f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a338e114ff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338e114f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a338e114ff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a338e114f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ga338e114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5ba9dd6e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a5ba9dd6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9206b715b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ga9206b715b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9206b715b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a9206b715b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9206b715b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a9206b715b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1e0974fb8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b1e0974fb8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27082af4f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b27082af4f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27082af4f_0_1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b27082af4f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27082af4f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b27082af4f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206b715b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a9206b715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1e0974fb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b1e0974fb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92327cfc6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b92327cfc6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1e0974fb8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b1e0974fb8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1e0974fb8_0_1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b1e0974fb8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27082af4f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b27082af4f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1e0974fb8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b1e0974fb8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b3876ffeb2_0_1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b3876ffeb2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1e0974fb8_0_2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b1e0974fb8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8c91510d8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78c91510d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01ab9cb9b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501ab9cb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b1e0974fb8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b1e0974fb8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a87c89970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aa87c89970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92327cfc6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b92327cfc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762506cd7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b762506cd7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aa87c89970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aa87c89970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b27082af4f_0_2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b27082af4f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27082af4f_0_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b27082af4f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b27082af4f_0_1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b27082af4f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1e0974fb8_0_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b1e0974fb8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b1e0974fb8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Models with insuﬃcient capacity</a:t>
            </a:r>
            <a:endParaRPr/>
          </a:p>
          <a:p>
            <a:pPr indent="0" lvl="0" marL="0" rtl="0" algn="l">
              <a:spcBef>
                <a:spcPts val="0"/>
              </a:spcBef>
              <a:spcAft>
                <a:spcPts val="0"/>
              </a:spcAft>
              <a:buClr>
                <a:schemeClr val="dk1"/>
              </a:buClr>
              <a:buSzPts val="1100"/>
              <a:buFont typeface="Arial"/>
              <a:buNone/>
            </a:pPr>
            <a:r>
              <a:rPr lang="en-US"/>
              <a:t>are unable to solve complex tasks. Models with high capacity can solve complex</a:t>
            </a:r>
            <a:endParaRPr/>
          </a:p>
          <a:p>
            <a:pPr indent="0" lvl="0" marL="0" rtl="0" algn="l">
              <a:spcBef>
                <a:spcPts val="0"/>
              </a:spcBef>
              <a:spcAft>
                <a:spcPts val="0"/>
              </a:spcAft>
              <a:buClr>
                <a:schemeClr val="dk1"/>
              </a:buClr>
              <a:buSzPts val="1100"/>
              <a:buFont typeface="Arial"/>
              <a:buNone/>
            </a:pPr>
            <a:r>
              <a:rPr lang="en-US"/>
              <a:t>tasks, but when their capacity is higher than needed to solve the present task, they may overﬁt</a:t>
            </a:r>
            <a:endParaRPr/>
          </a:p>
          <a:p>
            <a:pPr indent="0" lvl="0" marL="0" rtl="0" algn="l">
              <a:spcBef>
                <a:spcPts val="0"/>
              </a:spcBef>
              <a:spcAft>
                <a:spcPts val="0"/>
              </a:spcAft>
              <a:buNone/>
            </a:pPr>
            <a:r>
              <a:t/>
            </a:r>
            <a:endParaRPr/>
          </a:p>
        </p:txBody>
      </p:sp>
      <p:sp>
        <p:nvSpPr>
          <p:cNvPr id="583" name="Google Shape;583;gb1e0974fb8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b1e0974fb8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202122"/>
                </a:solidFill>
                <a:highlight>
                  <a:srgbClr val="FFFFFF"/>
                </a:highlight>
              </a:rPr>
              <a:t>The </a:t>
            </a:r>
            <a:r>
              <a:rPr b="1" lang="en-US" sz="1050">
                <a:solidFill>
                  <a:srgbClr val="202122"/>
                </a:solidFill>
                <a:highlight>
                  <a:srgbClr val="FFFFFF"/>
                </a:highlight>
              </a:rPr>
              <a:t>bias–variance decomposition</a:t>
            </a:r>
            <a:r>
              <a:rPr lang="en-US" sz="1050">
                <a:solidFill>
                  <a:srgbClr val="202122"/>
                </a:solidFill>
                <a:highlight>
                  <a:srgbClr val="FFFFFF"/>
                </a:highlight>
              </a:rPr>
              <a:t> is a way of analyzing a learning algorithm's </a:t>
            </a:r>
            <a:r>
              <a:rPr lang="en-US" sz="1050">
                <a:solidFill>
                  <a:srgbClr val="0B0080"/>
                </a:solidFill>
                <a:highlight>
                  <a:srgbClr val="FFFFFF"/>
                </a:highlight>
                <a:uFill>
                  <a:noFill/>
                </a:uFill>
                <a:hlinkClick r:id="rId2">
                  <a:extLst>
                    <a:ext uri="{A12FA001-AC4F-418D-AE19-62706E023703}">
                      <ahyp:hlinkClr val="tx"/>
                    </a:ext>
                  </a:extLst>
                </a:hlinkClick>
              </a:rPr>
              <a:t>expected</a:t>
            </a:r>
            <a:r>
              <a:rPr lang="en-US" sz="1050">
                <a:solidFill>
                  <a:srgbClr val="202122"/>
                </a:solidFill>
                <a:highlight>
                  <a:srgbClr val="FFFFFF"/>
                </a:highlight>
              </a:rPr>
              <a:t> </a:t>
            </a:r>
            <a:r>
              <a:rPr lang="en-US" sz="1050">
                <a:solidFill>
                  <a:srgbClr val="0B0080"/>
                </a:solidFill>
                <a:highlight>
                  <a:srgbClr val="FFFFFF"/>
                </a:highlight>
                <a:uFill>
                  <a:noFill/>
                </a:uFill>
                <a:hlinkClick r:id="rId3">
                  <a:extLst>
                    <a:ext uri="{A12FA001-AC4F-418D-AE19-62706E023703}">
                      <ahyp:hlinkClr val="tx"/>
                    </a:ext>
                  </a:extLst>
                </a:hlinkClick>
              </a:rPr>
              <a:t>generalization error</a:t>
            </a:r>
            <a:r>
              <a:rPr lang="en-US" sz="1050">
                <a:solidFill>
                  <a:srgbClr val="202122"/>
                </a:solidFill>
                <a:highlight>
                  <a:srgbClr val="FFFFFF"/>
                </a:highlight>
              </a:rPr>
              <a:t> with respect to a particular problem as a sum of three terms, the bias, variance, and a quantity called the </a:t>
            </a:r>
            <a:r>
              <a:rPr i="1" lang="en-US" sz="1050">
                <a:solidFill>
                  <a:srgbClr val="202122"/>
                </a:solidFill>
                <a:highlight>
                  <a:srgbClr val="FFFFFF"/>
                </a:highlight>
              </a:rPr>
              <a:t>irreducible error</a:t>
            </a:r>
            <a:r>
              <a:rPr lang="en-US" sz="1050">
                <a:solidFill>
                  <a:srgbClr val="202122"/>
                </a:solidFill>
                <a:highlight>
                  <a:srgbClr val="FFFFFF"/>
                </a:highlight>
              </a:rPr>
              <a:t>, resulting from noise in the problem itself.</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lnSpc>
                <a:spcPct val="115000"/>
              </a:lnSpc>
              <a:spcBef>
                <a:spcPts val="0"/>
              </a:spcBef>
              <a:spcAft>
                <a:spcPts val="0"/>
              </a:spcAft>
              <a:buClr>
                <a:srgbClr val="202122"/>
              </a:buClr>
              <a:buSzPts val="1050"/>
              <a:buFont typeface="Arial"/>
              <a:buNone/>
            </a:pPr>
            <a:r>
              <a:rPr lang="en-US" sz="1050">
                <a:solidFill>
                  <a:srgbClr val="202122"/>
                </a:solidFill>
                <a:highlight>
                  <a:srgbClr val="FFFFFF"/>
                </a:highlight>
              </a:rPr>
              <a:t>The </a:t>
            </a:r>
            <a:r>
              <a:rPr i="1" lang="en-US" sz="1050">
                <a:solidFill>
                  <a:srgbClr val="0B0080"/>
                </a:solidFill>
                <a:highlight>
                  <a:srgbClr val="FFFFFF"/>
                </a:highlight>
                <a:uFill>
                  <a:noFill/>
                </a:uFill>
                <a:hlinkClick r:id="rId4">
                  <a:extLst>
                    <a:ext uri="{A12FA001-AC4F-418D-AE19-62706E023703}">
                      <ahyp:hlinkClr val="tx"/>
                    </a:ext>
                  </a:extLst>
                </a:hlinkClick>
              </a:rPr>
              <a:t>bias error</a:t>
            </a:r>
            <a:r>
              <a:rPr lang="en-US" sz="1050">
                <a:solidFill>
                  <a:srgbClr val="202122"/>
                </a:solidFill>
                <a:highlight>
                  <a:srgbClr val="FFFFFF"/>
                </a:highlight>
              </a:rPr>
              <a:t> is an error from erroneous assumptions in the learning </a:t>
            </a:r>
            <a:r>
              <a:rPr lang="en-US" sz="1050">
                <a:solidFill>
                  <a:srgbClr val="0B0080"/>
                </a:solidFill>
                <a:highlight>
                  <a:srgbClr val="FFFFFF"/>
                </a:highlight>
                <a:uFill>
                  <a:noFill/>
                </a:uFill>
                <a:hlinkClick r:id="rId5">
                  <a:extLst>
                    <a:ext uri="{A12FA001-AC4F-418D-AE19-62706E023703}">
                      <ahyp:hlinkClr val="tx"/>
                    </a:ext>
                  </a:extLst>
                </a:hlinkClick>
              </a:rPr>
              <a:t>algorithm</a:t>
            </a:r>
            <a:r>
              <a:rPr lang="en-US" sz="1050">
                <a:solidFill>
                  <a:srgbClr val="202122"/>
                </a:solidFill>
                <a:highlight>
                  <a:srgbClr val="FFFFFF"/>
                </a:highlight>
              </a:rPr>
              <a:t>. High bias can cause an algorithm to miss the relevant relations between features and target outputs (underfitting).</a:t>
            </a:r>
            <a:endParaRPr sz="1050">
              <a:solidFill>
                <a:srgbClr val="202122"/>
              </a:solidFill>
              <a:highlight>
                <a:srgbClr val="FFFFFF"/>
              </a:highlight>
            </a:endParaRPr>
          </a:p>
          <a:p>
            <a:pPr indent="0" lvl="0" marL="0" rtl="0" algn="l">
              <a:lnSpc>
                <a:spcPct val="115000"/>
              </a:lnSpc>
              <a:spcBef>
                <a:spcPts val="100"/>
              </a:spcBef>
              <a:spcAft>
                <a:spcPts val="0"/>
              </a:spcAft>
              <a:buClr>
                <a:srgbClr val="202122"/>
              </a:buClr>
              <a:buSzPts val="1050"/>
              <a:buFont typeface="Arial"/>
              <a:buNone/>
            </a:pPr>
            <a:r>
              <a:rPr lang="en-US" sz="1050">
                <a:solidFill>
                  <a:srgbClr val="202122"/>
                </a:solidFill>
                <a:highlight>
                  <a:srgbClr val="FFFFFF"/>
                </a:highlight>
              </a:rPr>
              <a:t>The </a:t>
            </a:r>
            <a:r>
              <a:rPr i="1" lang="en-US" sz="1050">
                <a:solidFill>
                  <a:srgbClr val="0B0080"/>
                </a:solidFill>
                <a:highlight>
                  <a:srgbClr val="FFFFFF"/>
                </a:highlight>
                <a:uFill>
                  <a:noFill/>
                </a:uFill>
                <a:hlinkClick r:id="rId6">
                  <a:extLst>
                    <a:ext uri="{A12FA001-AC4F-418D-AE19-62706E023703}">
                      <ahyp:hlinkClr val="tx"/>
                    </a:ext>
                  </a:extLst>
                </a:hlinkClick>
              </a:rPr>
              <a:t>variance</a:t>
            </a:r>
            <a:r>
              <a:rPr lang="en-US" sz="1050">
                <a:solidFill>
                  <a:srgbClr val="202122"/>
                </a:solidFill>
                <a:highlight>
                  <a:srgbClr val="FFFFFF"/>
                </a:highlight>
              </a:rPr>
              <a:t> is an error from sensitivity to small fluctuations in the training set. High variance can cause an algorithm to model the random </a:t>
            </a:r>
            <a:r>
              <a:rPr lang="en-US" sz="1050">
                <a:solidFill>
                  <a:srgbClr val="0B0080"/>
                </a:solidFill>
                <a:highlight>
                  <a:srgbClr val="FFFFFF"/>
                </a:highlight>
                <a:uFill>
                  <a:noFill/>
                </a:uFill>
                <a:hlinkClick r:id="rId7">
                  <a:extLst>
                    <a:ext uri="{A12FA001-AC4F-418D-AE19-62706E023703}">
                      <ahyp:hlinkClr val="tx"/>
                    </a:ext>
                  </a:extLst>
                </a:hlinkClick>
              </a:rPr>
              <a:t>noise</a:t>
            </a:r>
            <a:r>
              <a:rPr lang="en-US" sz="1050">
                <a:solidFill>
                  <a:srgbClr val="202122"/>
                </a:solidFill>
                <a:highlight>
                  <a:srgbClr val="FFFFFF"/>
                </a:highlight>
              </a:rPr>
              <a:t> in the training data, rather than the intended outputs (</a:t>
            </a:r>
            <a:r>
              <a:rPr lang="en-US" sz="1050">
                <a:solidFill>
                  <a:srgbClr val="0B0080"/>
                </a:solidFill>
                <a:highlight>
                  <a:srgbClr val="FFFFFF"/>
                </a:highlight>
                <a:uFill>
                  <a:noFill/>
                </a:uFill>
                <a:hlinkClick r:id="rId8">
                  <a:extLst>
                    <a:ext uri="{A12FA001-AC4F-418D-AE19-62706E023703}">
                      <ahyp:hlinkClr val="tx"/>
                    </a:ext>
                  </a:extLst>
                </a:hlinkClick>
              </a:rPr>
              <a:t>overfitting</a:t>
            </a:r>
            <a:r>
              <a:rPr lang="en-US" sz="1050">
                <a:solidFill>
                  <a:srgbClr val="202122"/>
                </a:solidFill>
                <a:highlight>
                  <a:srgbClr val="FFFFFF"/>
                </a:highlight>
              </a:rPr>
              <a:t>).</a:t>
            </a:r>
            <a:endParaRPr sz="1050">
              <a:solidFill>
                <a:srgbClr val="202122"/>
              </a:solidFill>
              <a:highlight>
                <a:srgbClr val="FFFFFF"/>
              </a:highlight>
            </a:endParaRPr>
          </a:p>
          <a:p>
            <a:pPr indent="0" lvl="0" marL="0" rtl="0" algn="l">
              <a:spcBef>
                <a:spcPts val="100"/>
              </a:spcBef>
              <a:spcAft>
                <a:spcPts val="0"/>
              </a:spcAft>
              <a:buNone/>
            </a:pPr>
            <a:r>
              <a:t/>
            </a:r>
            <a:endParaRPr sz="1050">
              <a:solidFill>
                <a:srgbClr val="202122"/>
              </a:solidFill>
              <a:highlight>
                <a:srgbClr val="FFFFFF"/>
              </a:highlight>
            </a:endParaRPr>
          </a:p>
        </p:txBody>
      </p:sp>
      <p:sp>
        <p:nvSpPr>
          <p:cNvPr id="594" name="Google Shape;594;gb1e0974fb8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a87c89970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202122"/>
                </a:solidFill>
                <a:highlight>
                  <a:srgbClr val="FFFFFF"/>
                </a:highlight>
              </a:rPr>
              <a:t>The </a:t>
            </a:r>
            <a:r>
              <a:rPr b="1" lang="en-US" sz="1050">
                <a:solidFill>
                  <a:srgbClr val="202122"/>
                </a:solidFill>
                <a:highlight>
                  <a:srgbClr val="FFFFFF"/>
                </a:highlight>
              </a:rPr>
              <a:t>bias–variance decomposition</a:t>
            </a:r>
            <a:r>
              <a:rPr lang="en-US" sz="1050">
                <a:solidFill>
                  <a:srgbClr val="202122"/>
                </a:solidFill>
                <a:highlight>
                  <a:srgbClr val="FFFFFF"/>
                </a:highlight>
              </a:rPr>
              <a:t> is a way of analyzing a learning algorithm's </a:t>
            </a:r>
            <a:r>
              <a:rPr lang="en-US" sz="1050">
                <a:solidFill>
                  <a:srgbClr val="0B0080"/>
                </a:solidFill>
                <a:highlight>
                  <a:srgbClr val="FFFFFF"/>
                </a:highlight>
                <a:uFill>
                  <a:noFill/>
                </a:uFill>
                <a:hlinkClick r:id="rId2">
                  <a:extLst>
                    <a:ext uri="{A12FA001-AC4F-418D-AE19-62706E023703}">
                      <ahyp:hlinkClr val="tx"/>
                    </a:ext>
                  </a:extLst>
                </a:hlinkClick>
              </a:rPr>
              <a:t>expected</a:t>
            </a:r>
            <a:r>
              <a:rPr lang="en-US" sz="1050">
                <a:solidFill>
                  <a:srgbClr val="202122"/>
                </a:solidFill>
                <a:highlight>
                  <a:srgbClr val="FFFFFF"/>
                </a:highlight>
              </a:rPr>
              <a:t> </a:t>
            </a:r>
            <a:r>
              <a:rPr lang="en-US" sz="1050">
                <a:solidFill>
                  <a:srgbClr val="0B0080"/>
                </a:solidFill>
                <a:highlight>
                  <a:srgbClr val="FFFFFF"/>
                </a:highlight>
                <a:uFill>
                  <a:noFill/>
                </a:uFill>
                <a:hlinkClick r:id="rId3">
                  <a:extLst>
                    <a:ext uri="{A12FA001-AC4F-418D-AE19-62706E023703}">
                      <ahyp:hlinkClr val="tx"/>
                    </a:ext>
                  </a:extLst>
                </a:hlinkClick>
              </a:rPr>
              <a:t>generalization error</a:t>
            </a:r>
            <a:r>
              <a:rPr lang="en-US" sz="1050">
                <a:solidFill>
                  <a:srgbClr val="202122"/>
                </a:solidFill>
                <a:highlight>
                  <a:srgbClr val="FFFFFF"/>
                </a:highlight>
              </a:rPr>
              <a:t> with respect to a particular problem as a sum of three terms, the bias, variance, and a quantity called the </a:t>
            </a:r>
            <a:r>
              <a:rPr i="1" lang="en-US" sz="1050">
                <a:solidFill>
                  <a:srgbClr val="202122"/>
                </a:solidFill>
                <a:highlight>
                  <a:srgbClr val="FFFFFF"/>
                </a:highlight>
              </a:rPr>
              <a:t>irreducible error</a:t>
            </a:r>
            <a:r>
              <a:rPr lang="en-US" sz="1050">
                <a:solidFill>
                  <a:srgbClr val="202122"/>
                </a:solidFill>
                <a:highlight>
                  <a:srgbClr val="FFFFFF"/>
                </a:highlight>
              </a:rPr>
              <a:t>, resulting from noise in the problem itself.</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lnSpc>
                <a:spcPct val="115000"/>
              </a:lnSpc>
              <a:spcBef>
                <a:spcPts val="0"/>
              </a:spcBef>
              <a:spcAft>
                <a:spcPts val="0"/>
              </a:spcAft>
              <a:buClr>
                <a:srgbClr val="202122"/>
              </a:buClr>
              <a:buSzPts val="1050"/>
              <a:buFont typeface="Arial"/>
              <a:buNone/>
            </a:pPr>
            <a:r>
              <a:rPr lang="en-US" sz="1050">
                <a:solidFill>
                  <a:srgbClr val="202122"/>
                </a:solidFill>
                <a:highlight>
                  <a:srgbClr val="FFFFFF"/>
                </a:highlight>
              </a:rPr>
              <a:t>The </a:t>
            </a:r>
            <a:r>
              <a:rPr i="1" lang="en-US" sz="1050">
                <a:solidFill>
                  <a:srgbClr val="0B0080"/>
                </a:solidFill>
                <a:highlight>
                  <a:srgbClr val="FFFFFF"/>
                </a:highlight>
                <a:uFill>
                  <a:noFill/>
                </a:uFill>
                <a:hlinkClick r:id="rId4">
                  <a:extLst>
                    <a:ext uri="{A12FA001-AC4F-418D-AE19-62706E023703}">
                      <ahyp:hlinkClr val="tx"/>
                    </a:ext>
                  </a:extLst>
                </a:hlinkClick>
              </a:rPr>
              <a:t>bias error</a:t>
            </a:r>
            <a:r>
              <a:rPr lang="en-US" sz="1050">
                <a:solidFill>
                  <a:srgbClr val="202122"/>
                </a:solidFill>
                <a:highlight>
                  <a:srgbClr val="FFFFFF"/>
                </a:highlight>
              </a:rPr>
              <a:t> is an error from erroneous assumptions in the learning </a:t>
            </a:r>
            <a:r>
              <a:rPr lang="en-US" sz="1050">
                <a:solidFill>
                  <a:srgbClr val="0B0080"/>
                </a:solidFill>
                <a:highlight>
                  <a:srgbClr val="FFFFFF"/>
                </a:highlight>
                <a:uFill>
                  <a:noFill/>
                </a:uFill>
                <a:hlinkClick r:id="rId5">
                  <a:extLst>
                    <a:ext uri="{A12FA001-AC4F-418D-AE19-62706E023703}">
                      <ahyp:hlinkClr val="tx"/>
                    </a:ext>
                  </a:extLst>
                </a:hlinkClick>
              </a:rPr>
              <a:t>algorithm</a:t>
            </a:r>
            <a:r>
              <a:rPr lang="en-US" sz="1050">
                <a:solidFill>
                  <a:srgbClr val="202122"/>
                </a:solidFill>
                <a:highlight>
                  <a:srgbClr val="FFFFFF"/>
                </a:highlight>
              </a:rPr>
              <a:t>. High bias can cause an algorithm to miss the relevant relations between features and target outputs (underfitting).</a:t>
            </a:r>
            <a:endParaRPr sz="1050">
              <a:solidFill>
                <a:srgbClr val="202122"/>
              </a:solidFill>
              <a:highlight>
                <a:srgbClr val="FFFFFF"/>
              </a:highlight>
            </a:endParaRPr>
          </a:p>
          <a:p>
            <a:pPr indent="0" lvl="0" marL="0" rtl="0" algn="l">
              <a:lnSpc>
                <a:spcPct val="115000"/>
              </a:lnSpc>
              <a:spcBef>
                <a:spcPts val="100"/>
              </a:spcBef>
              <a:spcAft>
                <a:spcPts val="0"/>
              </a:spcAft>
              <a:buClr>
                <a:srgbClr val="202122"/>
              </a:buClr>
              <a:buSzPts val="1050"/>
              <a:buFont typeface="Arial"/>
              <a:buNone/>
            </a:pPr>
            <a:r>
              <a:rPr lang="en-US" sz="1050">
                <a:solidFill>
                  <a:srgbClr val="202122"/>
                </a:solidFill>
                <a:highlight>
                  <a:srgbClr val="FFFFFF"/>
                </a:highlight>
              </a:rPr>
              <a:t>The </a:t>
            </a:r>
            <a:r>
              <a:rPr i="1" lang="en-US" sz="1050">
                <a:solidFill>
                  <a:srgbClr val="0B0080"/>
                </a:solidFill>
                <a:highlight>
                  <a:srgbClr val="FFFFFF"/>
                </a:highlight>
                <a:uFill>
                  <a:noFill/>
                </a:uFill>
                <a:hlinkClick r:id="rId6">
                  <a:extLst>
                    <a:ext uri="{A12FA001-AC4F-418D-AE19-62706E023703}">
                      <ahyp:hlinkClr val="tx"/>
                    </a:ext>
                  </a:extLst>
                </a:hlinkClick>
              </a:rPr>
              <a:t>variance</a:t>
            </a:r>
            <a:r>
              <a:rPr lang="en-US" sz="1050">
                <a:solidFill>
                  <a:srgbClr val="202122"/>
                </a:solidFill>
                <a:highlight>
                  <a:srgbClr val="FFFFFF"/>
                </a:highlight>
              </a:rPr>
              <a:t> is an error from sensitivity to small fluctuations in the training set. High variance can cause an algorithm to model the random </a:t>
            </a:r>
            <a:r>
              <a:rPr lang="en-US" sz="1050">
                <a:solidFill>
                  <a:srgbClr val="0B0080"/>
                </a:solidFill>
                <a:highlight>
                  <a:srgbClr val="FFFFFF"/>
                </a:highlight>
                <a:uFill>
                  <a:noFill/>
                </a:uFill>
                <a:hlinkClick r:id="rId7">
                  <a:extLst>
                    <a:ext uri="{A12FA001-AC4F-418D-AE19-62706E023703}">
                      <ahyp:hlinkClr val="tx"/>
                    </a:ext>
                  </a:extLst>
                </a:hlinkClick>
              </a:rPr>
              <a:t>noise</a:t>
            </a:r>
            <a:r>
              <a:rPr lang="en-US" sz="1050">
                <a:solidFill>
                  <a:srgbClr val="202122"/>
                </a:solidFill>
                <a:highlight>
                  <a:srgbClr val="FFFFFF"/>
                </a:highlight>
              </a:rPr>
              <a:t> in the training data, rather than the intended outputs (</a:t>
            </a:r>
            <a:r>
              <a:rPr lang="en-US" sz="1050">
                <a:solidFill>
                  <a:srgbClr val="0B0080"/>
                </a:solidFill>
                <a:highlight>
                  <a:srgbClr val="FFFFFF"/>
                </a:highlight>
                <a:uFill>
                  <a:noFill/>
                </a:uFill>
                <a:hlinkClick r:id="rId8">
                  <a:extLst>
                    <a:ext uri="{A12FA001-AC4F-418D-AE19-62706E023703}">
                      <ahyp:hlinkClr val="tx"/>
                    </a:ext>
                  </a:extLst>
                </a:hlinkClick>
              </a:rPr>
              <a:t>overfitting</a:t>
            </a:r>
            <a:r>
              <a:rPr lang="en-US" sz="1050">
                <a:solidFill>
                  <a:srgbClr val="202122"/>
                </a:solidFill>
                <a:highlight>
                  <a:srgbClr val="FFFFFF"/>
                </a:highlight>
              </a:rPr>
              <a:t>).</a:t>
            </a:r>
            <a:endParaRPr sz="1050">
              <a:solidFill>
                <a:srgbClr val="202122"/>
              </a:solidFill>
              <a:highlight>
                <a:srgbClr val="FFFFFF"/>
              </a:highlight>
            </a:endParaRPr>
          </a:p>
          <a:p>
            <a:pPr indent="0" lvl="0" marL="0" rtl="0" algn="l">
              <a:spcBef>
                <a:spcPts val="100"/>
              </a:spcBef>
              <a:spcAft>
                <a:spcPts val="0"/>
              </a:spcAft>
              <a:buNone/>
            </a:pPr>
            <a:r>
              <a:t/>
            </a:r>
            <a:endParaRPr sz="1050">
              <a:solidFill>
                <a:srgbClr val="202122"/>
              </a:solidFill>
              <a:highlight>
                <a:srgbClr val="FFFFFF"/>
              </a:highlight>
            </a:endParaRPr>
          </a:p>
        </p:txBody>
      </p:sp>
      <p:sp>
        <p:nvSpPr>
          <p:cNvPr id="603" name="Google Shape;603;gaa87c89970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1e0974fb8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b1e0974fb8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b27082af4f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b27082af4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b27082af4f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b27082af4f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27082af4f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b27082af4f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b27082af4f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b27082af4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b27082af4f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AFAFA"/>
                </a:highlight>
                <a:latin typeface="Roboto"/>
                <a:ea typeface="Roboto"/>
                <a:cs typeface="Roboto"/>
                <a:sym typeface="Roboto"/>
              </a:rPr>
              <a:t>In each training iteration, we first normalize the inputs (of batch normalization) by subtracting their mean and dividing by their standard deviation, where both are estimated based on the statistics of the current minibatch. Next, we apply a scale coefficient and a scale offset. It is precisely due to this </a:t>
            </a:r>
            <a:r>
              <a:rPr i="1" lang="en-US" sz="1200">
                <a:solidFill>
                  <a:schemeClr val="dk1"/>
                </a:solidFill>
                <a:highlight>
                  <a:srgbClr val="FAFAFA"/>
                </a:highlight>
                <a:latin typeface="Roboto"/>
                <a:ea typeface="Roboto"/>
                <a:cs typeface="Roboto"/>
                <a:sym typeface="Roboto"/>
              </a:rPr>
              <a:t>normalization</a:t>
            </a:r>
            <a:r>
              <a:rPr lang="en-US" sz="1200">
                <a:solidFill>
                  <a:schemeClr val="dk1"/>
                </a:solidFill>
                <a:highlight>
                  <a:srgbClr val="FAFAFA"/>
                </a:highlight>
                <a:latin typeface="Roboto"/>
                <a:ea typeface="Roboto"/>
                <a:cs typeface="Roboto"/>
                <a:sym typeface="Roboto"/>
              </a:rPr>
              <a:t> based on </a:t>
            </a:r>
            <a:r>
              <a:rPr i="1" lang="en-US" sz="1200">
                <a:solidFill>
                  <a:schemeClr val="dk1"/>
                </a:solidFill>
                <a:highlight>
                  <a:srgbClr val="FAFAFA"/>
                </a:highlight>
                <a:latin typeface="Roboto"/>
                <a:ea typeface="Roboto"/>
                <a:cs typeface="Roboto"/>
                <a:sym typeface="Roboto"/>
              </a:rPr>
              <a:t>batch</a:t>
            </a:r>
            <a:r>
              <a:rPr lang="en-US" sz="1200">
                <a:solidFill>
                  <a:schemeClr val="dk1"/>
                </a:solidFill>
                <a:highlight>
                  <a:srgbClr val="FAFAFA"/>
                </a:highlight>
                <a:latin typeface="Roboto"/>
                <a:ea typeface="Roboto"/>
                <a:cs typeface="Roboto"/>
                <a:sym typeface="Roboto"/>
              </a:rPr>
              <a:t> statistics that </a:t>
            </a:r>
            <a:r>
              <a:rPr i="1" lang="en-US" sz="1200">
                <a:solidFill>
                  <a:schemeClr val="dk1"/>
                </a:solidFill>
                <a:highlight>
                  <a:srgbClr val="FAFAFA"/>
                </a:highlight>
                <a:latin typeface="Roboto"/>
                <a:ea typeface="Roboto"/>
                <a:cs typeface="Roboto"/>
                <a:sym typeface="Roboto"/>
              </a:rPr>
              <a:t>batch normalization</a:t>
            </a:r>
            <a:r>
              <a:rPr lang="en-US" sz="1200">
                <a:solidFill>
                  <a:schemeClr val="dk1"/>
                </a:solidFill>
                <a:highlight>
                  <a:srgbClr val="FAFAFA"/>
                </a:highlight>
                <a:latin typeface="Roboto"/>
                <a:ea typeface="Roboto"/>
                <a:cs typeface="Roboto"/>
                <a:sym typeface="Roboto"/>
              </a:rPr>
              <a:t> derives its name.</a:t>
            </a:r>
            <a:endParaRPr/>
          </a:p>
        </p:txBody>
      </p:sp>
      <p:sp>
        <p:nvSpPr>
          <p:cNvPr id="662" name="Google Shape;662;gb27082af4f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1e0974fb8_0_1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b1e0974fb8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b3876ffeb2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0" name="Google Shape;680;gb3876ffeb2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b1e0974fb8_0_1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b1e0974fb8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6" name="Google Shape;6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338e114ff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La inteligencia artificial (IA) es una rama amplia de la informática que se ocupa de la construcción de máquinas inteligentes capaces de realizar tareas que normalmente requieren inteligencia humana. Ejemplo </a:t>
            </a:r>
            <a:r>
              <a:rPr lang="en-US"/>
              <a:t>ajedrez</a:t>
            </a:r>
            <a:r>
              <a:rPr lang="en-US"/>
              <a:t>.</a:t>
            </a:r>
            <a:endParaRPr/>
          </a:p>
          <a:p>
            <a:pPr indent="-317500" lvl="0" marL="457200" rtl="0" algn="l">
              <a:spcBef>
                <a:spcPts val="0"/>
              </a:spcBef>
              <a:spcAft>
                <a:spcPts val="0"/>
              </a:spcAft>
              <a:buSzPts val="1400"/>
              <a:buChar char="●"/>
            </a:pPr>
            <a:r>
              <a:rPr lang="en-US"/>
              <a:t>Machine learning (ML) is the study of computer algorithms that improve automatically through experience. Entrenados en lugar de específicamente programados</a:t>
            </a:r>
            <a:endParaRPr/>
          </a:p>
        </p:txBody>
      </p:sp>
      <p:sp>
        <p:nvSpPr>
          <p:cNvPr id="101" name="Google Shape;101;ga338e114ff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0e507f53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 hay que pensar que lo va a cambiar todo, human level machine translation, natural language understanding, dialogue systems. Sobre todo está por llegar el NLP.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has happened before. Twice in the past, AI went through a cycle of intense optimism followed by disappointment and skepticism, with a dearth of funding as a</a:t>
            </a:r>
            <a:endParaRPr/>
          </a:p>
          <a:p>
            <a:pPr indent="0" lvl="0" marL="0" rtl="0" algn="l">
              <a:lnSpc>
                <a:spcPct val="115000"/>
              </a:lnSpc>
              <a:spcBef>
                <a:spcPts val="1800"/>
              </a:spcBef>
              <a:spcAft>
                <a:spcPts val="0"/>
              </a:spcAft>
              <a:buClr>
                <a:schemeClr val="dk1"/>
              </a:buClr>
              <a:buSzPts val="1100"/>
              <a:buFont typeface="Arial"/>
              <a:buNone/>
            </a:pPr>
            <a:r>
              <a:t/>
            </a:r>
            <a:endParaRPr sz="1000">
              <a:solidFill>
                <a:srgbClr val="262626"/>
              </a:solidFill>
            </a:endParaRPr>
          </a:p>
          <a:p>
            <a:pPr indent="0" lvl="0" marL="0" rtl="0" algn="l">
              <a:spcBef>
                <a:spcPts val="1800"/>
              </a:spcBef>
              <a:spcAft>
                <a:spcPts val="0"/>
              </a:spcAft>
              <a:buNone/>
            </a:pPr>
            <a:r>
              <a:t/>
            </a:r>
            <a:endParaRPr/>
          </a:p>
        </p:txBody>
      </p:sp>
      <p:sp>
        <p:nvSpPr>
          <p:cNvPr id="112" name="Google Shape;112;gb0e507f5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9206b715b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 hay que pensar que lo va a cambiar todo, human level machine translation, natural language understanding, dialogue systems. Sobre todo está por llegar el NLP.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has happened before. Twice in the past, AI went through a cycle of intense optimism followed by disappointment and skepticism, with a dearth of funding as a</a:t>
            </a:r>
            <a:endParaRPr/>
          </a:p>
          <a:p>
            <a:pPr indent="0" lvl="0" marL="0" rtl="0" algn="l">
              <a:lnSpc>
                <a:spcPct val="115000"/>
              </a:lnSpc>
              <a:spcBef>
                <a:spcPts val="1800"/>
              </a:spcBef>
              <a:spcAft>
                <a:spcPts val="0"/>
              </a:spcAft>
              <a:buClr>
                <a:schemeClr val="dk1"/>
              </a:buClr>
              <a:buSzPts val="1100"/>
              <a:buFont typeface="Arial"/>
              <a:buNone/>
            </a:pPr>
            <a:r>
              <a:t/>
            </a:r>
            <a:endParaRPr sz="1000">
              <a:solidFill>
                <a:srgbClr val="262626"/>
              </a:solidFill>
            </a:endParaRPr>
          </a:p>
          <a:p>
            <a:pPr indent="0" lvl="0" marL="0" rtl="0" algn="l">
              <a:spcBef>
                <a:spcPts val="1800"/>
              </a:spcBef>
              <a:spcAft>
                <a:spcPts val="0"/>
              </a:spcAft>
              <a:buNone/>
            </a:pPr>
            <a:r>
              <a:t/>
            </a:r>
            <a:endParaRPr/>
          </a:p>
        </p:txBody>
      </p:sp>
      <p:sp>
        <p:nvSpPr>
          <p:cNvPr id="120" name="Google Shape;120;ga9206b715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338e114ff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Features: descriptores, características, </a:t>
            </a:r>
            <a:r>
              <a:rPr lang="en-US" sz="2100">
                <a:solidFill>
                  <a:srgbClr val="202124"/>
                </a:solidFill>
                <a:highlight>
                  <a:srgbClr val="F8F9FA"/>
                </a:highlight>
              </a:rPr>
              <a:t>es una propiedad individual mensurable o característica de un fenómeno observado</a:t>
            </a:r>
            <a:endParaRPr sz="2100">
              <a:solidFill>
                <a:srgbClr val="202124"/>
              </a:solidFill>
              <a:highlight>
                <a:srgbClr val="F8F9FA"/>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US"/>
              <a:t>F</a:t>
            </a:r>
            <a:r>
              <a:rPr lang="en-US"/>
              <a:t>eature engineering: </a:t>
            </a:r>
            <a:r>
              <a:rPr lang="en-US" sz="2100">
                <a:solidFill>
                  <a:srgbClr val="202124"/>
                </a:solidFill>
                <a:highlight>
                  <a:srgbClr val="F8F9FA"/>
                </a:highlight>
              </a:rPr>
              <a:t>es el proceso de utilizar el conocimiento del dominio para extraer características de datos sin procesar</a:t>
            </a:r>
            <a:endParaRPr sz="2100">
              <a:solidFill>
                <a:srgbClr val="202124"/>
              </a:solidFill>
              <a:highlight>
                <a:srgbClr val="F8F9FA"/>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US"/>
              <a:t>SPEECH TELECO</a:t>
            </a:r>
            <a:endParaRPr/>
          </a:p>
          <a:p>
            <a:pPr indent="0" lvl="0" marL="0" rtl="0" algn="l">
              <a:spcBef>
                <a:spcPts val="0"/>
              </a:spcBef>
              <a:spcAft>
                <a:spcPts val="0"/>
              </a:spcAft>
              <a:buNone/>
            </a:pPr>
            <a:r>
              <a:rPr lang="en-US"/>
              <a:t>Features de la cara, distancia ojos nariz, color de los ojos…</a:t>
            </a:r>
            <a:endParaRPr/>
          </a:p>
          <a:p>
            <a:pPr indent="0" lvl="0" marL="0" rtl="0" algn="l">
              <a:spcBef>
                <a:spcPts val="0"/>
              </a:spcBef>
              <a:spcAft>
                <a:spcPts val="0"/>
              </a:spcAft>
              <a:buNone/>
            </a:pPr>
            <a:r>
              <a:rPr lang="en-US"/>
              <a:t> Ejemplo de las features para el precio de una casa , </a:t>
            </a:r>
            <a:endParaRPr/>
          </a:p>
        </p:txBody>
      </p:sp>
      <p:sp>
        <p:nvSpPr>
          <p:cNvPr id="128" name="Google Shape;128;ga338e114ff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56"/>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None/>
              <a:defRPr sz="4800"/>
            </a:lvl1pPr>
            <a:lvl2pPr lvl="1" algn="ctr">
              <a:spcBef>
                <a:spcPts val="0"/>
              </a:spcBef>
              <a:spcAft>
                <a:spcPts val="0"/>
              </a:spcAft>
              <a:buSzPts val="1400"/>
              <a:buNone/>
              <a:defRPr sz="4800"/>
            </a:lvl2pPr>
            <a:lvl3pPr lvl="2" algn="ctr">
              <a:spcBef>
                <a:spcPts val="0"/>
              </a:spcBef>
              <a:spcAft>
                <a:spcPts val="0"/>
              </a:spcAft>
              <a:buSzPts val="1400"/>
              <a:buNone/>
              <a:defRPr sz="4800"/>
            </a:lvl3pPr>
            <a:lvl4pPr lvl="3" algn="ctr">
              <a:spcBef>
                <a:spcPts val="0"/>
              </a:spcBef>
              <a:spcAft>
                <a:spcPts val="0"/>
              </a:spcAft>
              <a:buSzPts val="1400"/>
              <a:buNone/>
              <a:defRPr sz="4800"/>
            </a:lvl4pPr>
            <a:lvl5pPr lvl="4" algn="ctr">
              <a:spcBef>
                <a:spcPts val="0"/>
              </a:spcBef>
              <a:spcAft>
                <a:spcPts val="0"/>
              </a:spcAft>
              <a:buSzPts val="1400"/>
              <a:buNone/>
              <a:defRPr sz="4800"/>
            </a:lvl5pPr>
            <a:lvl6pPr lvl="5" algn="ctr">
              <a:spcBef>
                <a:spcPts val="0"/>
              </a:spcBef>
              <a:spcAft>
                <a:spcPts val="0"/>
              </a:spcAft>
              <a:buSzPts val="1400"/>
              <a:buNone/>
              <a:defRPr sz="4800"/>
            </a:lvl6pPr>
            <a:lvl7pPr lvl="6" algn="ctr">
              <a:spcBef>
                <a:spcPts val="0"/>
              </a:spcBef>
              <a:spcAft>
                <a:spcPts val="0"/>
              </a:spcAft>
              <a:buSzPts val="1400"/>
              <a:buNone/>
              <a:defRPr sz="4800"/>
            </a:lvl7pPr>
            <a:lvl8pPr lvl="7" algn="ctr">
              <a:spcBef>
                <a:spcPts val="0"/>
              </a:spcBef>
              <a:spcAft>
                <a:spcPts val="0"/>
              </a:spcAft>
              <a:buSzPts val="1400"/>
              <a:buNone/>
              <a:defRPr sz="4800"/>
            </a:lvl8pPr>
            <a:lvl9pPr lvl="8" algn="ctr">
              <a:spcBef>
                <a:spcPts val="0"/>
              </a:spcBef>
              <a:spcAft>
                <a:spcPts val="0"/>
              </a:spcAft>
              <a:buSzPts val="1400"/>
              <a:buNone/>
              <a:defRPr sz="4800"/>
            </a:lvl9pPr>
          </a:lstStyle>
          <a:p/>
        </p:txBody>
      </p:sp>
      <p:sp>
        <p:nvSpPr>
          <p:cNvPr id="11" name="Google Shape;11;p2"/>
          <p:cNvSpPr txBox="1"/>
          <p:nvPr>
            <p:ph idx="1" type="subTitle"/>
          </p:nvPr>
        </p:nvSpPr>
        <p:spPr>
          <a:xfrm>
            <a:off x="685800" y="2840053"/>
            <a:ext cx="7772400" cy="784737"/>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1400"/>
              <a:buFont typeface="Arial"/>
              <a:buNone/>
              <a:defRPr>
                <a:solidFill>
                  <a:schemeClr val="dk2"/>
                </a:solidFill>
              </a:defRPr>
            </a:lvl1pPr>
            <a:lvl2pPr lvl="1" algn="ctr">
              <a:spcBef>
                <a:spcPts val="0"/>
              </a:spcBef>
              <a:spcAft>
                <a:spcPts val="0"/>
              </a:spcAft>
              <a:buClr>
                <a:schemeClr val="dk2"/>
              </a:buClr>
              <a:buSzPts val="3000"/>
              <a:buFont typeface="Arial"/>
              <a:buNone/>
              <a:defRPr sz="3000">
                <a:solidFill>
                  <a:schemeClr val="dk2"/>
                </a:solidFill>
              </a:defRPr>
            </a:lvl2pPr>
            <a:lvl3pPr lvl="2" algn="ctr">
              <a:spcBef>
                <a:spcPts val="0"/>
              </a:spcBef>
              <a:spcAft>
                <a:spcPts val="0"/>
              </a:spcAft>
              <a:buClr>
                <a:schemeClr val="dk2"/>
              </a:buClr>
              <a:buSzPts val="3000"/>
              <a:buFont typeface="Arial"/>
              <a:buNone/>
              <a:defRPr sz="3000">
                <a:solidFill>
                  <a:schemeClr val="dk2"/>
                </a:solidFill>
              </a:defRPr>
            </a:lvl3pPr>
            <a:lvl4pPr lvl="3" algn="ctr">
              <a:spcBef>
                <a:spcPts val="0"/>
              </a:spcBef>
              <a:spcAft>
                <a:spcPts val="0"/>
              </a:spcAft>
              <a:buClr>
                <a:schemeClr val="dk2"/>
              </a:buClr>
              <a:buSzPts val="3000"/>
              <a:buFont typeface="Arial"/>
              <a:buNone/>
              <a:defRPr sz="3000">
                <a:solidFill>
                  <a:schemeClr val="dk2"/>
                </a:solidFill>
              </a:defRPr>
            </a:lvl4pPr>
            <a:lvl5pPr lvl="4" algn="ctr">
              <a:spcBef>
                <a:spcPts val="0"/>
              </a:spcBef>
              <a:spcAft>
                <a:spcPts val="0"/>
              </a:spcAft>
              <a:buClr>
                <a:schemeClr val="dk2"/>
              </a:buClr>
              <a:buSzPts val="3000"/>
              <a:buFont typeface="Arial"/>
              <a:buNone/>
              <a:defRPr sz="3000">
                <a:solidFill>
                  <a:schemeClr val="dk2"/>
                </a:solidFill>
              </a:defRPr>
            </a:lvl5pPr>
            <a:lvl6pPr lvl="5" algn="ctr">
              <a:lnSpc>
                <a:spcPct val="100000"/>
              </a:lnSpc>
              <a:spcBef>
                <a:spcPts val="0"/>
              </a:spcBef>
              <a:spcAft>
                <a:spcPts val="0"/>
              </a:spcAft>
              <a:buClr>
                <a:schemeClr val="dk2"/>
              </a:buClr>
              <a:buSzPts val="3000"/>
              <a:buFont typeface="Arial"/>
              <a:buNone/>
              <a:defRPr sz="3000">
                <a:solidFill>
                  <a:schemeClr val="dk2"/>
                </a:solidFill>
              </a:defRPr>
            </a:lvl6pPr>
            <a:lvl7pPr lvl="6" algn="ctr">
              <a:lnSpc>
                <a:spcPct val="100000"/>
              </a:lnSpc>
              <a:spcBef>
                <a:spcPts val="0"/>
              </a:spcBef>
              <a:spcAft>
                <a:spcPts val="0"/>
              </a:spcAft>
              <a:buClr>
                <a:schemeClr val="dk2"/>
              </a:buClr>
              <a:buSzPts val="3000"/>
              <a:buFont typeface="Arial"/>
              <a:buNone/>
              <a:defRPr sz="3000">
                <a:solidFill>
                  <a:schemeClr val="dk2"/>
                </a:solidFill>
              </a:defRPr>
            </a:lvl7pPr>
            <a:lvl8pPr lvl="7" algn="ctr">
              <a:lnSpc>
                <a:spcPct val="100000"/>
              </a:lnSpc>
              <a:spcBef>
                <a:spcPts val="0"/>
              </a:spcBef>
              <a:spcAft>
                <a:spcPts val="0"/>
              </a:spcAft>
              <a:buClr>
                <a:schemeClr val="dk2"/>
              </a:buClr>
              <a:buSzPts val="3000"/>
              <a:buFont typeface="Arial"/>
              <a:buNone/>
              <a:defRPr sz="3000">
                <a:solidFill>
                  <a:schemeClr val="dk2"/>
                </a:solidFill>
              </a:defRPr>
            </a:lvl8pPr>
            <a:lvl9pPr lvl="8" algn="ctr">
              <a:lnSpc>
                <a:spcPct val="100000"/>
              </a:lnSpc>
              <a:spcBef>
                <a:spcPts val="0"/>
              </a:spcBef>
              <a:spcAft>
                <a:spcPts val="0"/>
              </a:spcAft>
              <a:buClr>
                <a:schemeClr val="dk2"/>
              </a:buClr>
              <a:buSzPts val="3000"/>
              <a:buFont typeface="Arial"/>
              <a:buNone/>
              <a:defRPr sz="3000">
                <a:solidFill>
                  <a:schemeClr val="dk2"/>
                </a:solidFill>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 type="body"/>
          </p:nvPr>
        </p:nvSpPr>
        <p:spPr>
          <a:xfrm>
            <a:off x="457200" y="1200150"/>
            <a:ext cx="8229600" cy="3725680"/>
          </a:xfrm>
          <a:prstGeom prst="rect">
            <a:avLst/>
          </a:prstGeom>
          <a:noFill/>
          <a:ln>
            <a:noFill/>
          </a:ln>
        </p:spPr>
        <p:txBody>
          <a:bodyPr anchorCtr="0" anchor="t" bIns="91425" lIns="91425" spcFirstLastPara="1" rIns="91425" wrap="square" tIns="91425">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400"/>
              <a:buFont typeface="Arial"/>
              <a:buNone/>
              <a:defRPr/>
            </a:lvl6pPr>
            <a:lvl7pPr indent="-228600" lvl="6" marL="3200400" algn="l">
              <a:lnSpc>
                <a:spcPct val="100000"/>
              </a:lnSpc>
              <a:spcBef>
                <a:spcPts val="0"/>
              </a:spcBef>
              <a:spcAft>
                <a:spcPts val="0"/>
              </a:spcAft>
              <a:buClr>
                <a:srgbClr val="000000"/>
              </a:buClr>
              <a:buSzPts val="1400"/>
              <a:buFont typeface="Arial"/>
              <a:buNone/>
              <a:defRPr/>
            </a:lvl7pPr>
            <a:lvl8pPr indent="-228600" lvl="7" marL="3657600" algn="l">
              <a:lnSpc>
                <a:spcPct val="100000"/>
              </a:lnSpc>
              <a:spcBef>
                <a:spcPts val="0"/>
              </a:spcBef>
              <a:spcAft>
                <a:spcPts val="0"/>
              </a:spcAft>
              <a:buClr>
                <a:srgbClr val="000000"/>
              </a:buClr>
              <a:buSzPts val="1400"/>
              <a:buFont typeface="Arial"/>
              <a:buNone/>
              <a:defRPr/>
            </a:lvl8pPr>
            <a:lvl9pPr indent="-228600" lvl="8" marL="4114800" algn="l">
              <a:lnSpc>
                <a:spcPct val="100000"/>
              </a:lnSpc>
              <a:spcBef>
                <a:spcPts val="0"/>
              </a:spcBef>
              <a:spcAft>
                <a:spcPts val="0"/>
              </a:spcAft>
              <a:buClr>
                <a:srgbClr val="000000"/>
              </a:buClr>
              <a:buSzPts val="1400"/>
              <a:buFont typeface="Arial"/>
              <a:buNone/>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9" name="Shape 19"/>
        <p:cNvGrpSpPr/>
        <p:nvPr/>
      </p:nvGrpSpPr>
      <p:grpSpPr>
        <a:xfrm>
          <a:off x="0" y="0"/>
          <a:ext cx="0" cy="0"/>
          <a:chOff x="0" y="0"/>
          <a:chExt cx="0" cy="0"/>
        </a:xfrm>
      </p:grpSpPr>
      <p:sp>
        <p:nvSpPr>
          <p:cNvPr id="20" name="Google Shape;20;p5"/>
          <p:cNvSpPr txBox="1"/>
          <p:nvPr>
            <p:ph idx="1" type="body"/>
          </p:nvPr>
        </p:nvSpPr>
        <p:spPr>
          <a:xfrm>
            <a:off x="457200" y="4406309"/>
            <a:ext cx="8229600" cy="519520"/>
          </a:xfrm>
          <a:prstGeom prst="rect">
            <a:avLst/>
          </a:prstGeom>
          <a:noFill/>
          <a:ln>
            <a:noFill/>
          </a:ln>
        </p:spPr>
        <p:txBody>
          <a:bodyPr anchorCtr="0" anchor="t" bIns="91425" lIns="91425" spcFirstLastPara="1" rIns="91425" wrap="square" tIns="91425">
            <a:noAutofit/>
          </a:bodyPr>
          <a:lstStyle>
            <a:lvl1pPr indent="-228600" lvl="0" marL="457200" algn="ctr">
              <a:spcBef>
                <a:spcPts val="360"/>
              </a:spcBef>
              <a:spcAft>
                <a:spcPts val="0"/>
              </a:spcAft>
              <a:buClr>
                <a:srgbClr val="000000"/>
              </a:buClr>
              <a:buSzPts val="1800"/>
              <a:buFont typeface="Arial"/>
              <a:buNone/>
              <a:defRPr sz="1800"/>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21" name="Google Shape;2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7"/>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
          <p:cNvSpPr txBox="1"/>
          <p:nvPr>
            <p:ph idx="1" type="body"/>
          </p:nvPr>
        </p:nvSpPr>
        <p:spPr>
          <a:xfrm>
            <a:off x="457200" y="1200150"/>
            <a:ext cx="3994525" cy="3725680"/>
          </a:xfrm>
          <a:prstGeom prst="rect">
            <a:avLst/>
          </a:prstGeom>
          <a:noFill/>
          <a:ln>
            <a:noFill/>
          </a:ln>
        </p:spPr>
        <p:txBody>
          <a:bodyPr anchorCtr="0" anchor="t" bIns="91425" lIns="91425" spcFirstLastPara="1" rIns="91425" wrap="square" tIns="91425">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400"/>
              <a:buFont typeface="Arial"/>
              <a:buNone/>
              <a:defRPr/>
            </a:lvl6pPr>
            <a:lvl7pPr indent="-228600" lvl="6" marL="3200400" algn="l">
              <a:lnSpc>
                <a:spcPct val="100000"/>
              </a:lnSpc>
              <a:spcBef>
                <a:spcPts val="0"/>
              </a:spcBef>
              <a:spcAft>
                <a:spcPts val="0"/>
              </a:spcAft>
              <a:buClr>
                <a:srgbClr val="000000"/>
              </a:buClr>
              <a:buSzPts val="1400"/>
              <a:buFont typeface="Arial"/>
              <a:buNone/>
              <a:defRPr/>
            </a:lvl7pPr>
            <a:lvl8pPr indent="-228600" lvl="7" marL="3657600" algn="l">
              <a:lnSpc>
                <a:spcPct val="100000"/>
              </a:lnSpc>
              <a:spcBef>
                <a:spcPts val="0"/>
              </a:spcBef>
              <a:spcAft>
                <a:spcPts val="0"/>
              </a:spcAft>
              <a:buClr>
                <a:srgbClr val="000000"/>
              </a:buClr>
              <a:buSzPts val="1400"/>
              <a:buFont typeface="Arial"/>
              <a:buNone/>
              <a:defRPr/>
            </a:lvl8pPr>
            <a:lvl9pPr indent="-228600" lvl="8" marL="4114800" algn="l">
              <a:lnSpc>
                <a:spcPct val="100000"/>
              </a:lnSpc>
              <a:spcBef>
                <a:spcPts val="0"/>
              </a:spcBef>
              <a:spcAft>
                <a:spcPts val="0"/>
              </a:spcAft>
              <a:buClr>
                <a:srgbClr val="000000"/>
              </a:buClr>
              <a:buSzPts val="1400"/>
              <a:buFont typeface="Arial"/>
              <a:buNone/>
              <a:defRPr/>
            </a:lvl9pPr>
          </a:lstStyle>
          <a:p/>
        </p:txBody>
      </p:sp>
      <p:sp>
        <p:nvSpPr>
          <p:cNvPr id="28" name="Google Shape;28;p7"/>
          <p:cNvSpPr txBox="1"/>
          <p:nvPr>
            <p:ph idx="2" type="body"/>
          </p:nvPr>
        </p:nvSpPr>
        <p:spPr>
          <a:xfrm>
            <a:off x="4692273" y="1200150"/>
            <a:ext cx="3994525" cy="3725680"/>
          </a:xfrm>
          <a:prstGeom prst="rect">
            <a:avLst/>
          </a:prstGeom>
          <a:noFill/>
          <a:ln>
            <a:noFill/>
          </a:ln>
        </p:spPr>
        <p:txBody>
          <a:bodyPr anchorCtr="0" anchor="t" bIns="91425" lIns="91425" spcFirstLastPara="1" rIns="91425" wrap="square" tIns="91425">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lnSpc>
                <a:spcPct val="100000"/>
              </a:lnSpc>
              <a:spcBef>
                <a:spcPts val="0"/>
              </a:spcBef>
              <a:spcAft>
                <a:spcPts val="0"/>
              </a:spcAft>
              <a:buClr>
                <a:srgbClr val="000000"/>
              </a:buClr>
              <a:buSzPts val="1400"/>
              <a:buFont typeface="Arial"/>
              <a:buNone/>
              <a:defRPr/>
            </a:lvl6pPr>
            <a:lvl7pPr indent="-228600" lvl="6" marL="3200400" algn="l">
              <a:lnSpc>
                <a:spcPct val="100000"/>
              </a:lnSpc>
              <a:spcBef>
                <a:spcPts val="0"/>
              </a:spcBef>
              <a:spcAft>
                <a:spcPts val="0"/>
              </a:spcAft>
              <a:buClr>
                <a:srgbClr val="000000"/>
              </a:buClr>
              <a:buSzPts val="1400"/>
              <a:buFont typeface="Arial"/>
              <a:buNone/>
              <a:defRPr/>
            </a:lvl7pPr>
            <a:lvl8pPr indent="-228600" lvl="7" marL="3657600" algn="l">
              <a:lnSpc>
                <a:spcPct val="100000"/>
              </a:lnSpc>
              <a:spcBef>
                <a:spcPts val="0"/>
              </a:spcBef>
              <a:spcAft>
                <a:spcPts val="0"/>
              </a:spcAft>
              <a:buClr>
                <a:srgbClr val="000000"/>
              </a:buClr>
              <a:buSzPts val="1400"/>
              <a:buFont typeface="Arial"/>
              <a:buNone/>
              <a:defRPr/>
            </a:lvl8pPr>
            <a:lvl9pPr indent="-228600" lvl="8" marL="4114800" algn="l">
              <a:lnSpc>
                <a:spcPct val="100000"/>
              </a:lnSpc>
              <a:spcBef>
                <a:spcPts val="0"/>
              </a:spcBef>
              <a:spcAft>
                <a:spcPts val="0"/>
              </a:spcAft>
              <a:buClr>
                <a:srgbClr val="000000"/>
              </a:buClr>
              <a:buSzPts val="1400"/>
              <a:buFont typeface="Arial"/>
              <a:buNone/>
              <a:defRPr/>
            </a:lvl9pPr>
          </a:lstStyle>
          <a:p/>
        </p:txBody>
      </p:sp>
      <p:sp>
        <p:nvSpPr>
          <p:cNvPr id="29" name="Google Shape;2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30" name="Shape 30"/>
        <p:cNvGrpSpPr/>
        <p:nvPr/>
      </p:nvGrpSpPr>
      <p:grpSpPr>
        <a:xfrm>
          <a:off x="0" y="0"/>
          <a:ext cx="0" cy="0"/>
          <a:chOff x="0" y="0"/>
          <a:chExt cx="0" cy="0"/>
        </a:xfrm>
      </p:grpSpPr>
      <p:sp>
        <p:nvSpPr>
          <p:cNvPr id="31" name="Google Shape;31;p8"/>
          <p:cNvSpPr txBox="1"/>
          <p:nvPr>
            <p:ph idx="12" type="sldNum"/>
          </p:nvPr>
        </p:nvSpPr>
        <p:spPr>
          <a:xfrm>
            <a:off x="7086600" y="4869656"/>
            <a:ext cx="2057400" cy="2739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b="1" i="0" sz="800" u="none" cap="none" strike="noStrike">
                <a:solidFill>
                  <a:schemeClr val="dk1"/>
                </a:solidFill>
                <a:latin typeface="Arial"/>
                <a:ea typeface="Arial"/>
                <a:cs typeface="Arial"/>
                <a:sym typeface="Arial"/>
              </a:defRPr>
            </a:lvl1pPr>
            <a:lvl2pPr indent="0" lvl="1" marL="0" rtl="0" algn="r">
              <a:spcBef>
                <a:spcPts val="0"/>
              </a:spcBef>
              <a:buNone/>
              <a:defRPr b="1" i="0" sz="800" u="none" cap="none" strike="noStrike">
                <a:solidFill>
                  <a:schemeClr val="dk1"/>
                </a:solidFill>
                <a:latin typeface="Arial"/>
                <a:ea typeface="Arial"/>
                <a:cs typeface="Arial"/>
                <a:sym typeface="Arial"/>
              </a:defRPr>
            </a:lvl2pPr>
            <a:lvl3pPr indent="0" lvl="2" marL="0" rtl="0" algn="r">
              <a:spcBef>
                <a:spcPts val="0"/>
              </a:spcBef>
              <a:buNone/>
              <a:defRPr b="1" i="0" sz="800" u="none" cap="none" strike="noStrike">
                <a:solidFill>
                  <a:schemeClr val="dk1"/>
                </a:solidFill>
                <a:latin typeface="Arial"/>
                <a:ea typeface="Arial"/>
                <a:cs typeface="Arial"/>
                <a:sym typeface="Arial"/>
              </a:defRPr>
            </a:lvl3pPr>
            <a:lvl4pPr indent="0" lvl="3" marL="0" rtl="0" algn="r">
              <a:spcBef>
                <a:spcPts val="0"/>
              </a:spcBef>
              <a:buNone/>
              <a:defRPr b="1" i="0" sz="800" u="none" cap="none" strike="noStrike">
                <a:solidFill>
                  <a:schemeClr val="dk1"/>
                </a:solidFill>
                <a:latin typeface="Arial"/>
                <a:ea typeface="Arial"/>
                <a:cs typeface="Arial"/>
                <a:sym typeface="Arial"/>
              </a:defRPr>
            </a:lvl4pPr>
            <a:lvl5pPr indent="0" lvl="4" marL="0" rtl="0" algn="r">
              <a:spcBef>
                <a:spcPts val="0"/>
              </a:spcBef>
              <a:buNone/>
              <a:defRPr b="1" i="0" sz="800" u="none" cap="none" strike="noStrike">
                <a:solidFill>
                  <a:schemeClr val="dk1"/>
                </a:solidFill>
                <a:latin typeface="Arial"/>
                <a:ea typeface="Arial"/>
                <a:cs typeface="Arial"/>
                <a:sym typeface="Arial"/>
              </a:defRPr>
            </a:lvl5pPr>
            <a:lvl6pPr indent="0" lvl="5" marL="0" rtl="0" algn="r">
              <a:spcBef>
                <a:spcPts val="0"/>
              </a:spcBef>
              <a:buNone/>
              <a:defRPr b="1" i="0" sz="800" u="none" cap="none" strike="noStrike">
                <a:solidFill>
                  <a:schemeClr val="dk1"/>
                </a:solidFill>
                <a:latin typeface="Arial"/>
                <a:ea typeface="Arial"/>
                <a:cs typeface="Arial"/>
                <a:sym typeface="Arial"/>
              </a:defRPr>
            </a:lvl6pPr>
            <a:lvl7pPr indent="0" lvl="6" marL="0" rtl="0" algn="r">
              <a:spcBef>
                <a:spcPts val="0"/>
              </a:spcBef>
              <a:buNone/>
              <a:defRPr b="1" i="0" sz="800" u="none" cap="none" strike="noStrike">
                <a:solidFill>
                  <a:schemeClr val="dk1"/>
                </a:solidFill>
                <a:latin typeface="Arial"/>
                <a:ea typeface="Arial"/>
                <a:cs typeface="Arial"/>
                <a:sym typeface="Arial"/>
              </a:defRPr>
            </a:lvl7pPr>
            <a:lvl8pPr indent="0" lvl="7" marL="0" rtl="0" algn="r">
              <a:spcBef>
                <a:spcPts val="0"/>
              </a:spcBef>
              <a:buNone/>
              <a:defRPr b="1" i="0" sz="800" u="none" cap="none" strike="noStrike">
                <a:solidFill>
                  <a:schemeClr val="dk1"/>
                </a:solidFill>
                <a:latin typeface="Arial"/>
                <a:ea typeface="Arial"/>
                <a:cs typeface="Arial"/>
                <a:sym typeface="Arial"/>
              </a:defRPr>
            </a:lvl8pPr>
            <a:lvl9pPr indent="0" lvl="8" marL="0" rtl="0" algn="r">
              <a:spcBef>
                <a:spcPts val="0"/>
              </a:spcBef>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pic>
        <p:nvPicPr>
          <p:cNvPr id="32" name="Google Shape;32;p8"/>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33" name="Google Shape;33;p8"/>
          <p:cNvSpPr txBox="1"/>
          <p:nvPr>
            <p:ph idx="2" type="sldNum"/>
          </p:nvPr>
        </p:nvSpPr>
        <p:spPr>
          <a:xfrm>
            <a:off x="8085584" y="47499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4" name="Shape 34"/>
        <p:cNvGrpSpPr/>
        <p:nvPr/>
      </p:nvGrpSpPr>
      <p:grpSpPr>
        <a:xfrm>
          <a:off x="0" y="0"/>
          <a:ext cx="0" cy="0"/>
          <a:chOff x="0" y="0"/>
          <a:chExt cx="0" cy="0"/>
        </a:xfrm>
      </p:grpSpPr>
      <p:pic>
        <p:nvPicPr>
          <p:cNvPr id="35" name="Google Shape;35;p9"/>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36" name="Google Shape;36;p9"/>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6375"/>
            <a:ext cx="8229600"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8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29.png"/><Relationship Id="rId5"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drive.google.com/file/d/1A1vvXH_mdWFzLtA_bcI6q7_RcrF9SY-F/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7.png"/><Relationship Id="rId9"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16.png"/><Relationship Id="rId7" Type="http://schemas.openxmlformats.org/officeDocument/2006/relationships/image" Target="../media/image58.png"/><Relationship Id="rId8"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35.png"/><Relationship Id="rId7"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66.png"/><Relationship Id="rId7" Type="http://schemas.openxmlformats.org/officeDocument/2006/relationships/image" Target="../media/image48.png"/><Relationship Id="rId8"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9.png"/><Relationship Id="rId11" Type="http://schemas.openxmlformats.org/officeDocument/2006/relationships/image" Target="../media/image55.png"/><Relationship Id="rId10" Type="http://schemas.openxmlformats.org/officeDocument/2006/relationships/image" Target="../media/image50.png"/><Relationship Id="rId12" Type="http://schemas.openxmlformats.org/officeDocument/2006/relationships/image" Target="../media/image53.png"/><Relationship Id="rId9" Type="http://schemas.openxmlformats.org/officeDocument/2006/relationships/image" Target="../media/image51.png"/><Relationship Id="rId5" Type="http://schemas.openxmlformats.org/officeDocument/2006/relationships/image" Target="../media/image56.png"/><Relationship Id="rId6" Type="http://schemas.openxmlformats.org/officeDocument/2006/relationships/image" Target="../media/image54.png"/><Relationship Id="rId7" Type="http://schemas.openxmlformats.org/officeDocument/2006/relationships/image" Target="../media/image47.png"/><Relationship Id="rId8" Type="http://schemas.openxmlformats.org/officeDocument/2006/relationships/image" Target="../media/image43.png"/></Relationships>
</file>

<file path=ppt/slides/_rels/slide26.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62.png"/><Relationship Id="rId13" Type="http://schemas.openxmlformats.org/officeDocument/2006/relationships/image" Target="../media/image127.png"/><Relationship Id="rId12" Type="http://schemas.openxmlformats.org/officeDocument/2006/relationships/image" Target="../media/image71.gif"/><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59.png"/><Relationship Id="rId9" Type="http://schemas.openxmlformats.org/officeDocument/2006/relationships/image" Target="../media/image67.png"/><Relationship Id="rId5" Type="http://schemas.openxmlformats.org/officeDocument/2006/relationships/image" Target="../media/image61.png"/><Relationship Id="rId6" Type="http://schemas.openxmlformats.org/officeDocument/2006/relationships/image" Target="../media/image60.png"/><Relationship Id="rId7" Type="http://schemas.openxmlformats.org/officeDocument/2006/relationships/image" Target="../media/image69.png"/><Relationship Id="rId8" Type="http://schemas.openxmlformats.org/officeDocument/2006/relationships/image" Target="../media/image65.png"/></Relationships>
</file>

<file path=ppt/slides/_rels/slide27.xml.rels><?xml version="1.0" encoding="UTF-8" standalone="yes"?><Relationships xmlns="http://schemas.openxmlformats.org/package/2006/relationships"><Relationship Id="rId11" Type="http://schemas.openxmlformats.org/officeDocument/2006/relationships/image" Target="../media/image73.png"/><Relationship Id="rId10" Type="http://schemas.openxmlformats.org/officeDocument/2006/relationships/image" Target="../media/image80.gif"/><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9.png"/><Relationship Id="rId7" Type="http://schemas.openxmlformats.org/officeDocument/2006/relationships/image" Target="../media/image63.png"/><Relationship Id="rId8"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83.png"/><Relationship Id="rId6" Type="http://schemas.openxmlformats.org/officeDocument/2006/relationships/image" Target="../media/image78.png"/><Relationship Id="rId7"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84.png"/></Relationships>
</file>

<file path=ppt/slides/_rels/slide32.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42.png"/><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5" Type="http://schemas.openxmlformats.org/officeDocument/2006/relationships/image" Target="../media/image91.png"/><Relationship Id="rId6" Type="http://schemas.openxmlformats.org/officeDocument/2006/relationships/image" Target="../media/image97.png"/><Relationship Id="rId7" Type="http://schemas.openxmlformats.org/officeDocument/2006/relationships/image" Target="../media/image82.png"/><Relationship Id="rId8" Type="http://schemas.openxmlformats.org/officeDocument/2006/relationships/image" Target="../media/image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99.png"/><Relationship Id="rId4" Type="http://schemas.openxmlformats.org/officeDocument/2006/relationships/image" Target="../media/image87.png"/><Relationship Id="rId5" Type="http://schemas.openxmlformats.org/officeDocument/2006/relationships/image" Target="../media/image100.png"/><Relationship Id="rId6" Type="http://schemas.openxmlformats.org/officeDocument/2006/relationships/image" Target="../media/image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95.png"/><Relationship Id="rId4" Type="http://schemas.openxmlformats.org/officeDocument/2006/relationships/image" Target="../media/image89.png"/><Relationship Id="rId5" Type="http://schemas.openxmlformats.org/officeDocument/2006/relationships/image" Target="../media/image102.png"/><Relationship Id="rId6" Type="http://schemas.openxmlformats.org/officeDocument/2006/relationships/image" Target="../media/image9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98.pn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32.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machinelearningmastery.com/loss-and-loss-functions-for-training-deep-learning-neural-network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40.png"/><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04.png"/><Relationship Id="rId4" Type="http://schemas.openxmlformats.org/officeDocument/2006/relationships/image" Target="../media/image101.png"/><Relationship Id="rId5" Type="http://schemas.openxmlformats.org/officeDocument/2006/relationships/image" Target="../media/image107.png"/><Relationship Id="rId6" Type="http://schemas.openxmlformats.org/officeDocument/2006/relationships/image" Target="../media/image109.png"/><Relationship Id="rId7" Type="http://schemas.openxmlformats.org/officeDocument/2006/relationships/image" Target="../media/image1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03.png"/><Relationship Id="rId4" Type="http://schemas.openxmlformats.org/officeDocument/2006/relationships/image" Target="../media/image112.png"/><Relationship Id="rId5"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05.png"/><Relationship Id="rId4" Type="http://schemas.openxmlformats.org/officeDocument/2006/relationships/image" Target="../media/image133.gif"/><Relationship Id="rId5" Type="http://schemas.openxmlformats.org/officeDocument/2006/relationships/image" Target="../media/image115.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13.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18.png"/><Relationship Id="rId4" Type="http://schemas.openxmlformats.org/officeDocument/2006/relationships/image" Target="../media/image116.png"/><Relationship Id="rId5"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23.jpg"/><Relationship Id="rId4" Type="http://schemas.openxmlformats.org/officeDocument/2006/relationships/image" Target="../media/image120.jpg"/><Relationship Id="rId5" Type="http://schemas.openxmlformats.org/officeDocument/2006/relationships/image" Target="../media/image126.jpg"/><Relationship Id="rId6" Type="http://schemas.openxmlformats.org/officeDocument/2006/relationships/image" Target="../media/image1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22.jpg"/><Relationship Id="rId4" Type="http://schemas.openxmlformats.org/officeDocument/2006/relationships/image" Target="../media/image131.png"/><Relationship Id="rId5" Type="http://schemas.openxmlformats.org/officeDocument/2006/relationships/image" Target="../media/image1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124.png"/><Relationship Id="rId4" Type="http://schemas.openxmlformats.org/officeDocument/2006/relationships/image" Target="../media/image137.png"/><Relationship Id="rId5" Type="http://schemas.openxmlformats.org/officeDocument/2006/relationships/image" Target="../media/image136.png"/><Relationship Id="rId6" Type="http://schemas.openxmlformats.org/officeDocument/2006/relationships/image" Target="../media/image1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1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1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1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1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1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9.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pic>
        <p:nvPicPr>
          <p:cNvPr id="41" name="Google Shape;41;p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2" name="Google Shape;42;p10"/>
          <p:cNvSpPr txBox="1"/>
          <p:nvPr/>
        </p:nvSpPr>
        <p:spPr>
          <a:xfrm>
            <a:off x="2276475" y="2133600"/>
            <a:ext cx="4165600" cy="742950"/>
          </a:xfrm>
          <a:prstGeom prst="rect">
            <a:avLst/>
          </a:prstGeom>
          <a:noFill/>
          <a:ln>
            <a:noFill/>
          </a:ln>
        </p:spPr>
        <p:txBody>
          <a:bodyPr anchorCtr="0" anchor="t" bIns="91425" lIns="91425" spcFirstLastPara="1" rIns="91425" wrap="square" tIns="91425">
            <a:noAutofit/>
          </a:bodyPr>
          <a:lstStyle/>
          <a:p>
            <a:pPr indent="-152400" lvl="0" marL="342900" marR="0" rtl="0" algn="ctr">
              <a:lnSpc>
                <a:spcPct val="100000"/>
              </a:lnSpc>
              <a:spcBef>
                <a:spcPts val="0"/>
              </a:spcBef>
              <a:spcAft>
                <a:spcPts val="0"/>
              </a:spcAft>
              <a:buClr>
                <a:srgbClr val="0972CB"/>
              </a:buClr>
              <a:buSzPts val="4000"/>
              <a:buFont typeface="Oxygen"/>
              <a:buNone/>
            </a:pPr>
            <a:r>
              <a:rPr lang="en-US" sz="4000">
                <a:solidFill>
                  <a:srgbClr val="0972CB"/>
                </a:solidFill>
                <a:latin typeface="Oxygen"/>
                <a:ea typeface="Oxygen"/>
                <a:cs typeface="Oxygen"/>
                <a:sym typeface="Oxygen"/>
              </a:rPr>
              <a:t>Deep Learning</a:t>
            </a:r>
            <a:endParaRPr/>
          </a:p>
        </p:txBody>
      </p:sp>
      <p:sp>
        <p:nvSpPr>
          <p:cNvPr id="43" name="Google Shape;43;p10"/>
          <p:cNvSpPr txBox="1"/>
          <p:nvPr/>
        </p:nvSpPr>
        <p:spPr>
          <a:xfrm>
            <a:off x="3889296" y="4454525"/>
            <a:ext cx="4900800" cy="742800"/>
          </a:xfrm>
          <a:prstGeom prst="rect">
            <a:avLst/>
          </a:prstGeom>
          <a:noFill/>
          <a:ln>
            <a:noFill/>
          </a:ln>
        </p:spPr>
        <p:txBody>
          <a:bodyPr anchorCtr="0" anchor="t" bIns="91425" lIns="91425" spcFirstLastPara="1" rIns="91425" wrap="square" tIns="91425">
            <a:noAutofit/>
          </a:bodyPr>
          <a:lstStyle/>
          <a:p>
            <a:pPr indent="-152400" lvl="0" marL="342900" marR="0" rtl="0" algn="ctr">
              <a:lnSpc>
                <a:spcPct val="100000"/>
              </a:lnSpc>
              <a:spcBef>
                <a:spcPts val="0"/>
              </a:spcBef>
              <a:spcAft>
                <a:spcPts val="0"/>
              </a:spcAft>
              <a:buClr>
                <a:srgbClr val="0972CB"/>
              </a:buClr>
              <a:buSzPts val="2800"/>
              <a:buFont typeface="Oxygen"/>
              <a:buNone/>
            </a:pPr>
            <a:r>
              <a:rPr lang="en-US" sz="2800">
                <a:solidFill>
                  <a:srgbClr val="0972CB"/>
                </a:solidFill>
                <a:latin typeface="Oxygen"/>
                <a:ea typeface="Oxygen"/>
                <a:cs typeface="Oxygen"/>
                <a:sym typeface="Oxygen"/>
              </a:rPr>
              <a:t>Pablo Ruiz</a:t>
            </a:r>
            <a:endParaRPr/>
          </a:p>
        </p:txBody>
      </p:sp>
      <p:pic>
        <p:nvPicPr>
          <p:cNvPr descr="logo_ucm.png" id="44" name="Google Shape;44;p10"/>
          <p:cNvPicPr preferRelativeResize="0"/>
          <p:nvPr/>
        </p:nvPicPr>
        <p:blipFill rotWithShape="1">
          <a:blip r:embed="rId4">
            <a:alphaModFix/>
          </a:blip>
          <a:srcRect b="0" l="0" r="0" t="0"/>
          <a:stretch/>
        </p:blipFill>
        <p:spPr>
          <a:xfrm>
            <a:off x="2166937" y="317500"/>
            <a:ext cx="3289300" cy="1219200"/>
          </a:xfrm>
          <a:prstGeom prst="rect">
            <a:avLst/>
          </a:prstGeom>
          <a:noFill/>
          <a:ln>
            <a:noFill/>
          </a:ln>
        </p:spPr>
      </p:pic>
      <p:pic>
        <p:nvPicPr>
          <p:cNvPr id="45" name="Google Shape;45;p10"/>
          <p:cNvPicPr preferRelativeResize="0"/>
          <p:nvPr/>
        </p:nvPicPr>
        <p:blipFill rotWithShape="1">
          <a:blip r:embed="rId5">
            <a:alphaModFix/>
          </a:blip>
          <a:srcRect b="0" l="0" r="0" t="0"/>
          <a:stretch/>
        </p:blipFill>
        <p:spPr>
          <a:xfrm>
            <a:off x="690562" y="188912"/>
            <a:ext cx="1476375" cy="1476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9" name="Google Shape;139;p19"/>
          <p:cNvPicPr preferRelativeResize="0"/>
          <p:nvPr/>
        </p:nvPicPr>
        <p:blipFill>
          <a:blip r:embed="rId3">
            <a:alphaModFix/>
          </a:blip>
          <a:stretch>
            <a:fillRect/>
          </a:stretch>
        </p:blipFill>
        <p:spPr>
          <a:xfrm>
            <a:off x="152400" y="776075"/>
            <a:ext cx="8839200" cy="34197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Why Deep Learning?</a:t>
            </a:r>
            <a:endParaRPr sz="2000">
              <a:solidFill>
                <a:schemeClr val="lt1"/>
              </a:solidFill>
              <a:latin typeface="Arial"/>
              <a:ea typeface="Arial"/>
              <a:cs typeface="Arial"/>
              <a:sym typeface="Arial"/>
            </a:endParaRPr>
          </a:p>
        </p:txBody>
      </p:sp>
      <p:sp>
        <p:nvSpPr>
          <p:cNvPr id="145" name="Google Shape;145;p20"/>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0"/>
          <p:cNvSpPr txBox="1"/>
          <p:nvPr/>
        </p:nvSpPr>
        <p:spPr>
          <a:xfrm>
            <a:off x="2754100" y="851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0" title="tennis.mp4">
            <a:hlinkClick r:id="rId3"/>
          </p:cNvPr>
          <p:cNvPicPr preferRelativeResize="0"/>
          <p:nvPr/>
        </p:nvPicPr>
        <p:blipFill>
          <a:blip r:embed="rId4">
            <a:alphaModFix/>
          </a:blip>
          <a:stretch>
            <a:fillRect/>
          </a:stretch>
        </p:blipFill>
        <p:spPr>
          <a:xfrm>
            <a:off x="858000" y="1059425"/>
            <a:ext cx="7417850" cy="3712600"/>
          </a:xfrm>
          <a:prstGeom prst="rect">
            <a:avLst/>
          </a:prstGeom>
          <a:noFill/>
          <a:ln>
            <a:noFill/>
          </a:ln>
        </p:spPr>
      </p:pic>
      <p:sp>
        <p:nvSpPr>
          <p:cNvPr id="148" name="Google Shape;148;p20"/>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Why Deep Learning?</a:t>
            </a:r>
            <a:endParaRPr sz="2000">
              <a:solidFill>
                <a:schemeClr val="lt1"/>
              </a:solidFill>
              <a:latin typeface="Arial"/>
              <a:ea typeface="Arial"/>
              <a:cs typeface="Arial"/>
              <a:sym typeface="Arial"/>
            </a:endParaRPr>
          </a:p>
        </p:txBody>
      </p:sp>
      <p:sp>
        <p:nvSpPr>
          <p:cNvPr id="154" name="Google Shape;154;p21"/>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21"/>
          <p:cNvPicPr preferRelativeResize="0"/>
          <p:nvPr/>
        </p:nvPicPr>
        <p:blipFill rotWithShape="1">
          <a:blip r:embed="rId3">
            <a:alphaModFix/>
          </a:blip>
          <a:srcRect b="0" l="0" r="0" t="0"/>
          <a:stretch/>
        </p:blipFill>
        <p:spPr>
          <a:xfrm>
            <a:off x="304800" y="1533925"/>
            <a:ext cx="4087850" cy="2725233"/>
          </a:xfrm>
          <a:prstGeom prst="rect">
            <a:avLst/>
          </a:prstGeom>
          <a:noFill/>
          <a:ln>
            <a:noFill/>
          </a:ln>
        </p:spPr>
      </p:pic>
      <p:sp>
        <p:nvSpPr>
          <p:cNvPr id="156" name="Google Shape;156;p21"/>
          <p:cNvSpPr txBox="1"/>
          <p:nvPr/>
        </p:nvSpPr>
        <p:spPr>
          <a:xfrm>
            <a:off x="4917975" y="1276952"/>
            <a:ext cx="3735300" cy="3149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Char char="●"/>
            </a:pPr>
            <a:r>
              <a:rPr lang="en-US" sz="1200"/>
              <a:t>Data:</a:t>
            </a:r>
            <a:endParaRPr sz="1200"/>
          </a:p>
          <a:p>
            <a:pPr indent="-304800" lvl="1" marL="914400" rtl="0" algn="l">
              <a:lnSpc>
                <a:spcPct val="115000"/>
              </a:lnSpc>
              <a:spcBef>
                <a:spcPts val="0"/>
              </a:spcBef>
              <a:spcAft>
                <a:spcPts val="0"/>
              </a:spcAft>
              <a:buSzPts val="1200"/>
              <a:buChar char="○"/>
            </a:pPr>
            <a:r>
              <a:rPr lang="en-US" sz="1200"/>
              <a:t>Structured: tables</a:t>
            </a:r>
            <a:endParaRPr sz="1200"/>
          </a:p>
          <a:p>
            <a:pPr indent="-304800" lvl="1" marL="914400" rtl="0" algn="l">
              <a:lnSpc>
                <a:spcPct val="115000"/>
              </a:lnSpc>
              <a:spcBef>
                <a:spcPts val="0"/>
              </a:spcBef>
              <a:spcAft>
                <a:spcPts val="0"/>
              </a:spcAft>
              <a:buSzPts val="1200"/>
              <a:buChar char="○"/>
            </a:pPr>
            <a:r>
              <a:rPr lang="en-US" sz="1200"/>
              <a:t>Unstructured: Audio, image, text</a:t>
            </a:r>
            <a:endParaRPr sz="1200"/>
          </a:p>
          <a:p>
            <a:pPr indent="0" lvl="0" marL="914400" rtl="0" algn="l">
              <a:lnSpc>
                <a:spcPct val="115000"/>
              </a:lnSpc>
              <a:spcBef>
                <a:spcPts val="1200"/>
              </a:spcBef>
              <a:spcAft>
                <a:spcPts val="0"/>
              </a:spcAft>
              <a:buNone/>
            </a:pPr>
            <a:r>
              <a:t/>
            </a:r>
            <a:endParaRPr sz="1200"/>
          </a:p>
          <a:p>
            <a:pPr indent="-304800" lvl="0" marL="457200" rtl="0" algn="l">
              <a:lnSpc>
                <a:spcPct val="115000"/>
              </a:lnSpc>
              <a:spcBef>
                <a:spcPts val="1200"/>
              </a:spcBef>
              <a:spcAft>
                <a:spcPts val="0"/>
              </a:spcAft>
              <a:buSzPts val="1200"/>
              <a:buChar char="●"/>
            </a:pPr>
            <a:r>
              <a:rPr lang="en-US" sz="1200"/>
              <a:t>Performance increases a lot with </a:t>
            </a:r>
            <a:r>
              <a:rPr lang="en-US" sz="1200"/>
              <a:t>depth and with the amount of data. Specially with unstructured data.</a:t>
            </a:r>
            <a:endParaRPr sz="1200"/>
          </a:p>
          <a:p>
            <a:pPr indent="0" lvl="0" marL="457200" rtl="0" algn="l">
              <a:lnSpc>
                <a:spcPct val="115000"/>
              </a:lnSpc>
              <a:spcBef>
                <a:spcPts val="1200"/>
              </a:spcBef>
              <a:spcAft>
                <a:spcPts val="0"/>
              </a:spcAft>
              <a:buNone/>
            </a:pPr>
            <a:r>
              <a:t/>
            </a:r>
            <a:endParaRPr sz="1200"/>
          </a:p>
          <a:p>
            <a:pPr indent="-304800" lvl="0" marL="457200" rtl="0" algn="l">
              <a:lnSpc>
                <a:spcPct val="115000"/>
              </a:lnSpc>
              <a:spcBef>
                <a:spcPts val="1200"/>
              </a:spcBef>
              <a:spcAft>
                <a:spcPts val="0"/>
              </a:spcAft>
              <a:buSzPts val="1200"/>
              <a:buChar char="●"/>
            </a:pPr>
            <a:r>
              <a:rPr lang="en-US" sz="1200"/>
              <a:t>With small datasets, traditional machine learning usually performs better. </a:t>
            </a:r>
            <a:endParaRPr sz="1200"/>
          </a:p>
          <a:p>
            <a:pPr indent="0" lvl="0" marL="457200" rtl="0" algn="l">
              <a:lnSpc>
                <a:spcPct val="115000"/>
              </a:lnSpc>
              <a:spcBef>
                <a:spcPts val="1200"/>
              </a:spcBef>
              <a:spcAft>
                <a:spcPts val="0"/>
              </a:spcAft>
              <a:buNone/>
            </a:pPr>
            <a:r>
              <a:t/>
            </a:r>
            <a:endParaRPr sz="1200">
              <a:solidFill>
                <a:schemeClr val="dk1"/>
              </a:solidFill>
            </a:endParaRPr>
          </a:p>
          <a:p>
            <a:pPr indent="0" lvl="0" marL="45720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t/>
            </a:r>
            <a:endParaRPr sz="1200"/>
          </a:p>
          <a:p>
            <a:pPr indent="0" lvl="0" marL="0" rtl="0" algn="l">
              <a:spcBef>
                <a:spcPts val="1200"/>
              </a:spcBef>
              <a:spcAft>
                <a:spcPts val="0"/>
              </a:spcAft>
              <a:buNone/>
            </a:pPr>
            <a:r>
              <a:t/>
            </a:r>
            <a:endParaRPr/>
          </a:p>
        </p:txBody>
      </p:sp>
      <p:sp>
        <p:nvSpPr>
          <p:cNvPr id="157" name="Google Shape;157;p21"/>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Why Now? </a:t>
            </a:r>
            <a:endParaRPr sz="2000">
              <a:solidFill>
                <a:schemeClr val="lt1"/>
              </a:solidFill>
              <a:latin typeface="Arial"/>
              <a:ea typeface="Arial"/>
              <a:cs typeface="Arial"/>
              <a:sym typeface="Arial"/>
            </a:endParaRPr>
          </a:p>
        </p:txBody>
      </p:sp>
      <p:sp>
        <p:nvSpPr>
          <p:cNvPr id="163" name="Google Shape;163;p22"/>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22"/>
          <p:cNvPicPr preferRelativeResize="0"/>
          <p:nvPr/>
        </p:nvPicPr>
        <p:blipFill>
          <a:blip r:embed="rId3">
            <a:alphaModFix/>
          </a:blip>
          <a:stretch>
            <a:fillRect/>
          </a:stretch>
        </p:blipFill>
        <p:spPr>
          <a:xfrm>
            <a:off x="945075" y="1264322"/>
            <a:ext cx="6754976" cy="3173224"/>
          </a:xfrm>
          <a:prstGeom prst="rect">
            <a:avLst/>
          </a:prstGeom>
          <a:noFill/>
          <a:ln>
            <a:noFill/>
          </a:ln>
        </p:spPr>
      </p:pic>
      <p:sp>
        <p:nvSpPr>
          <p:cNvPr id="165" name="Google Shape;165;p22"/>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Why Now? Data</a:t>
            </a:r>
            <a:endParaRPr sz="2000">
              <a:solidFill>
                <a:schemeClr val="lt1"/>
              </a:solidFill>
              <a:latin typeface="Arial"/>
              <a:ea typeface="Arial"/>
              <a:cs typeface="Arial"/>
              <a:sym typeface="Arial"/>
            </a:endParaRPr>
          </a:p>
        </p:txBody>
      </p:sp>
      <p:sp>
        <p:nvSpPr>
          <p:cNvPr id="171" name="Google Shape;171;p23"/>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3"/>
          <p:cNvSpPr txBox="1"/>
          <p:nvPr/>
        </p:nvSpPr>
        <p:spPr>
          <a:xfrm>
            <a:off x="4429125" y="1276950"/>
            <a:ext cx="4224300" cy="314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Raw material that powers AI. The new electricity.</a:t>
            </a:r>
            <a:endParaRPr/>
          </a:p>
          <a:p>
            <a:pPr indent="-317500" lvl="0" marL="457200" rtl="0" algn="l">
              <a:spcBef>
                <a:spcPts val="0"/>
              </a:spcBef>
              <a:spcAft>
                <a:spcPts val="0"/>
              </a:spcAft>
              <a:buSzPts val="1400"/>
              <a:buChar char="●"/>
            </a:pPr>
            <a:r>
              <a:rPr lang="en-US"/>
              <a:t>ZettaByte</a:t>
            </a:r>
            <a:r>
              <a:rPr lang="en-US"/>
              <a:t> Era:</a:t>
            </a:r>
            <a:endParaRPr/>
          </a:p>
          <a:p>
            <a:pPr indent="-317500" lvl="1" marL="914400" rtl="0" algn="l">
              <a:spcBef>
                <a:spcPts val="0"/>
              </a:spcBef>
              <a:spcAft>
                <a:spcPts val="0"/>
              </a:spcAft>
              <a:buSzPts val="1400"/>
              <a:buChar char="○"/>
            </a:pPr>
            <a:r>
              <a:rPr lang="en-US"/>
              <a:t>Connected devices per person : 0.08 in 2000, 3.47 in 2015, 6.58 in 2020.</a:t>
            </a:r>
            <a:endParaRPr/>
          </a:p>
          <a:p>
            <a:pPr indent="-317500" lvl="1" marL="914400" rtl="0" algn="l">
              <a:spcBef>
                <a:spcPts val="0"/>
              </a:spcBef>
              <a:spcAft>
                <a:spcPts val="0"/>
              </a:spcAft>
              <a:buSzPts val="1400"/>
              <a:buChar char="○"/>
            </a:pPr>
            <a:r>
              <a:rPr lang="en-US"/>
              <a:t>Before computers, humanity accumulated </a:t>
            </a:r>
            <a:r>
              <a:rPr b="1" lang="en-US"/>
              <a:t>12 exabytes</a:t>
            </a:r>
            <a:r>
              <a:rPr lang="en-US"/>
              <a:t> (10^18) of data (500 000 years DVD video). In 2002, </a:t>
            </a:r>
            <a:r>
              <a:rPr b="1" lang="en-US"/>
              <a:t>5 exabytes</a:t>
            </a:r>
            <a:r>
              <a:rPr lang="en-US"/>
              <a:t> of data.</a:t>
            </a:r>
            <a:endParaRPr/>
          </a:p>
          <a:p>
            <a:pPr indent="-317500" lvl="0" marL="457200" rtl="0" algn="l">
              <a:spcBef>
                <a:spcPts val="0"/>
              </a:spcBef>
              <a:spcAft>
                <a:spcPts val="0"/>
              </a:spcAft>
              <a:buSzPts val="1400"/>
              <a:buChar char="●"/>
            </a:pPr>
            <a:r>
              <a:rPr lang="en-US"/>
              <a:t>Web mining(content, use, structure), IoT, 5G, smartPhones, Wikipedia …</a:t>
            </a:r>
            <a:endParaRPr/>
          </a:p>
          <a:p>
            <a:pPr indent="-317500" lvl="0" marL="457200" rtl="0" algn="l">
              <a:spcBef>
                <a:spcPts val="0"/>
              </a:spcBef>
              <a:spcAft>
                <a:spcPts val="0"/>
              </a:spcAft>
              <a:buSzPts val="1400"/>
              <a:buChar char="●"/>
            </a:pPr>
            <a:r>
              <a:rPr lang="en-US"/>
              <a:t>4th revolution</a:t>
            </a:r>
            <a:endParaRPr sz="1200"/>
          </a:p>
          <a:p>
            <a:pPr indent="0" lvl="0" marL="45720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t/>
            </a:r>
            <a:endParaRPr sz="1200"/>
          </a:p>
          <a:p>
            <a:pPr indent="0" lvl="0" marL="0" rtl="0" algn="l">
              <a:spcBef>
                <a:spcPts val="1200"/>
              </a:spcBef>
              <a:spcAft>
                <a:spcPts val="0"/>
              </a:spcAft>
              <a:buNone/>
            </a:pPr>
            <a:r>
              <a:t/>
            </a:r>
            <a:endParaRPr/>
          </a:p>
        </p:txBody>
      </p:sp>
      <p:pic>
        <p:nvPicPr>
          <p:cNvPr id="173" name="Google Shape;173;p23"/>
          <p:cNvPicPr preferRelativeResize="0"/>
          <p:nvPr/>
        </p:nvPicPr>
        <p:blipFill rotWithShape="1">
          <a:blip r:embed="rId3">
            <a:alphaModFix/>
          </a:blip>
          <a:srcRect b="14309" l="2029" r="2249" t="12306"/>
          <a:stretch/>
        </p:blipFill>
        <p:spPr>
          <a:xfrm>
            <a:off x="293300" y="1578625"/>
            <a:ext cx="4347174" cy="2499650"/>
          </a:xfrm>
          <a:prstGeom prst="rect">
            <a:avLst/>
          </a:prstGeom>
          <a:noFill/>
          <a:ln>
            <a:noFill/>
          </a:ln>
        </p:spPr>
      </p:pic>
      <p:sp>
        <p:nvSpPr>
          <p:cNvPr id="174" name="Google Shape;174;p23"/>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Why Now? Hardware</a:t>
            </a:r>
            <a:endParaRPr sz="2000">
              <a:solidFill>
                <a:schemeClr val="lt1"/>
              </a:solidFill>
              <a:latin typeface="Arial"/>
              <a:ea typeface="Arial"/>
              <a:cs typeface="Arial"/>
              <a:sym typeface="Arial"/>
            </a:endParaRPr>
          </a:p>
        </p:txBody>
      </p:sp>
      <p:pic>
        <p:nvPicPr>
          <p:cNvPr id="180" name="Google Shape;180;p24"/>
          <p:cNvPicPr preferRelativeResize="0"/>
          <p:nvPr/>
        </p:nvPicPr>
        <p:blipFill>
          <a:blip r:embed="rId3">
            <a:alphaModFix/>
          </a:blip>
          <a:stretch>
            <a:fillRect/>
          </a:stretch>
        </p:blipFill>
        <p:spPr>
          <a:xfrm>
            <a:off x="3816700" y="1414400"/>
            <a:ext cx="4695051" cy="2948050"/>
          </a:xfrm>
          <a:prstGeom prst="rect">
            <a:avLst/>
          </a:prstGeom>
          <a:noFill/>
          <a:ln>
            <a:noFill/>
          </a:ln>
        </p:spPr>
      </p:pic>
      <p:sp>
        <p:nvSpPr>
          <p:cNvPr id="181" name="Google Shape;181;p24"/>
          <p:cNvSpPr txBox="1"/>
          <p:nvPr/>
        </p:nvSpPr>
        <p:spPr>
          <a:xfrm>
            <a:off x="324700" y="1384600"/>
            <a:ext cx="3318600" cy="3149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Char char="●"/>
            </a:pPr>
            <a:r>
              <a:rPr lang="en-US" sz="1200"/>
              <a:t>Between 1990-2010 CPUS 5000x faster</a:t>
            </a:r>
            <a:endParaRPr sz="1200"/>
          </a:p>
          <a:p>
            <a:pPr indent="-304800" lvl="0" marL="457200" rtl="0" algn="l">
              <a:lnSpc>
                <a:spcPct val="115000"/>
              </a:lnSpc>
              <a:spcBef>
                <a:spcPts val="0"/>
              </a:spcBef>
              <a:spcAft>
                <a:spcPts val="0"/>
              </a:spcAft>
              <a:buSzPts val="1200"/>
              <a:buChar char="●"/>
            </a:pPr>
            <a:r>
              <a:rPr lang="en-US" sz="1200"/>
              <a:t>Video games industry: GPU (massive parallel chips)</a:t>
            </a:r>
            <a:endParaRPr sz="1200"/>
          </a:p>
          <a:p>
            <a:pPr indent="-304800" lvl="0" marL="457200" rtl="0" algn="l">
              <a:spcBef>
                <a:spcPts val="0"/>
              </a:spcBef>
              <a:spcAft>
                <a:spcPts val="0"/>
              </a:spcAft>
              <a:buSzPts val="1200"/>
              <a:buChar char="●"/>
            </a:pPr>
            <a:r>
              <a:rPr lang="en-US" sz="1200"/>
              <a:t>NVIDIA GeForce RTX 3090:</a:t>
            </a:r>
            <a:endParaRPr sz="1200"/>
          </a:p>
          <a:p>
            <a:pPr indent="-304800" lvl="1" marL="914400" rtl="0" algn="l">
              <a:spcBef>
                <a:spcPts val="0"/>
              </a:spcBef>
              <a:spcAft>
                <a:spcPts val="0"/>
              </a:spcAft>
              <a:buSzPts val="1200"/>
              <a:buChar char="○"/>
            </a:pPr>
            <a:r>
              <a:rPr lang="en-US" sz="1200"/>
              <a:t>1500 $</a:t>
            </a:r>
            <a:endParaRPr sz="1200"/>
          </a:p>
          <a:p>
            <a:pPr indent="-304800" lvl="1" marL="914400" rtl="0" algn="l">
              <a:spcBef>
                <a:spcPts val="0"/>
              </a:spcBef>
              <a:spcAft>
                <a:spcPts val="0"/>
              </a:spcAft>
              <a:buSzPts val="1200"/>
              <a:buChar char="○"/>
            </a:pPr>
            <a:r>
              <a:rPr lang="en-US" sz="1200"/>
              <a:t>10496 cores</a:t>
            </a:r>
            <a:endParaRPr sz="1200"/>
          </a:p>
          <a:p>
            <a:pPr indent="-304800" lvl="1" marL="914400" rtl="0" algn="l">
              <a:spcBef>
                <a:spcPts val="0"/>
              </a:spcBef>
              <a:spcAft>
                <a:spcPts val="0"/>
              </a:spcAft>
              <a:buSzPts val="1200"/>
              <a:buChar char="○"/>
            </a:pPr>
            <a:r>
              <a:rPr lang="en-US" sz="1200"/>
              <a:t>35.58 TFLOPS, 500 W</a:t>
            </a:r>
            <a:endParaRPr sz="1200"/>
          </a:p>
          <a:p>
            <a:pPr indent="-304800" lvl="0" marL="457200" rtl="0" algn="l">
              <a:spcBef>
                <a:spcPts val="0"/>
              </a:spcBef>
              <a:spcAft>
                <a:spcPts val="0"/>
              </a:spcAft>
              <a:buSzPts val="1200"/>
              <a:buChar char="●"/>
            </a:pPr>
            <a:r>
              <a:rPr lang="en-US" sz="1200"/>
              <a:t>2000: IBM ASCI White</a:t>
            </a:r>
            <a:endParaRPr sz="1200"/>
          </a:p>
          <a:p>
            <a:pPr indent="-304800" lvl="1" marL="914400" rtl="0" algn="l">
              <a:spcBef>
                <a:spcPts val="0"/>
              </a:spcBef>
              <a:spcAft>
                <a:spcPts val="0"/>
              </a:spcAft>
              <a:buSzPts val="1200"/>
              <a:buChar char="○"/>
            </a:pPr>
            <a:r>
              <a:rPr lang="en-US" sz="1200"/>
              <a:t>Best supercomputer</a:t>
            </a:r>
            <a:endParaRPr sz="1200"/>
          </a:p>
          <a:p>
            <a:pPr indent="-304800" lvl="1" marL="914400" rtl="0" algn="l">
              <a:spcBef>
                <a:spcPts val="0"/>
              </a:spcBef>
              <a:spcAft>
                <a:spcPts val="0"/>
              </a:spcAft>
              <a:buSzPts val="1200"/>
              <a:buChar char="○"/>
            </a:pPr>
            <a:r>
              <a:rPr lang="en-US" sz="1200"/>
              <a:t>106 tons, 6MW (wind turbine)</a:t>
            </a:r>
            <a:endParaRPr sz="1200"/>
          </a:p>
          <a:p>
            <a:pPr indent="-304800" lvl="1" marL="914400" rtl="0" algn="l">
              <a:spcBef>
                <a:spcPts val="0"/>
              </a:spcBef>
              <a:spcAft>
                <a:spcPts val="0"/>
              </a:spcAft>
              <a:buSzPts val="1200"/>
              <a:buChar char="○"/>
            </a:pPr>
            <a:r>
              <a:rPr lang="en-US" sz="1200"/>
              <a:t>12 TFLOPS</a:t>
            </a:r>
            <a:endParaRPr sz="1200"/>
          </a:p>
          <a:p>
            <a:pPr indent="0" lvl="0" marL="914400" rtl="0" algn="l">
              <a:spcBef>
                <a:spcPts val="0"/>
              </a:spcBef>
              <a:spcAft>
                <a:spcPts val="0"/>
              </a:spcAft>
              <a:buNone/>
            </a:pPr>
            <a:r>
              <a:t/>
            </a:r>
            <a:endParaRPr sz="1200"/>
          </a:p>
          <a:p>
            <a:pPr indent="0" lvl="0" marL="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t/>
            </a:r>
            <a:endParaRPr sz="1200">
              <a:solidFill>
                <a:schemeClr val="dk1"/>
              </a:solidFill>
            </a:endParaRPr>
          </a:p>
          <a:p>
            <a:pPr indent="0" lvl="0" marL="45720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t/>
            </a:r>
            <a:endParaRPr sz="1200"/>
          </a:p>
          <a:p>
            <a:pPr indent="0" lvl="0" marL="0" rtl="0" algn="l">
              <a:spcBef>
                <a:spcPts val="1200"/>
              </a:spcBef>
              <a:spcAft>
                <a:spcPts val="0"/>
              </a:spcAft>
              <a:buNone/>
            </a:pPr>
            <a:r>
              <a:t/>
            </a:r>
            <a:endParaRPr/>
          </a:p>
        </p:txBody>
      </p:sp>
      <p:sp>
        <p:nvSpPr>
          <p:cNvPr id="182" name="Google Shape;182;p24"/>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25"/>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Why Now? Software, DL</a:t>
            </a:r>
            <a:r>
              <a:rPr lang="en-US" sz="2000">
                <a:solidFill>
                  <a:schemeClr val="lt1"/>
                </a:solidFill>
              </a:rPr>
              <a:t> Frameworks:</a:t>
            </a:r>
            <a:endParaRPr sz="2000">
              <a:solidFill>
                <a:schemeClr val="lt1"/>
              </a:solidFill>
              <a:latin typeface="Arial"/>
              <a:ea typeface="Arial"/>
              <a:cs typeface="Arial"/>
              <a:sym typeface="Arial"/>
            </a:endParaRPr>
          </a:p>
        </p:txBody>
      </p:sp>
      <p:pic>
        <p:nvPicPr>
          <p:cNvPr id="189" name="Google Shape;189;p25"/>
          <p:cNvPicPr preferRelativeResize="0"/>
          <p:nvPr/>
        </p:nvPicPr>
        <p:blipFill>
          <a:blip r:embed="rId3">
            <a:alphaModFix/>
          </a:blip>
          <a:stretch>
            <a:fillRect/>
          </a:stretch>
        </p:blipFill>
        <p:spPr>
          <a:xfrm>
            <a:off x="7070250" y="1155702"/>
            <a:ext cx="1463175" cy="1101619"/>
          </a:xfrm>
          <a:prstGeom prst="rect">
            <a:avLst/>
          </a:prstGeom>
          <a:noFill/>
          <a:ln>
            <a:noFill/>
          </a:ln>
        </p:spPr>
      </p:pic>
      <p:pic>
        <p:nvPicPr>
          <p:cNvPr id="190" name="Google Shape;190;p25"/>
          <p:cNvPicPr preferRelativeResize="0"/>
          <p:nvPr/>
        </p:nvPicPr>
        <p:blipFill>
          <a:blip r:embed="rId4">
            <a:alphaModFix/>
          </a:blip>
          <a:stretch>
            <a:fillRect/>
          </a:stretch>
        </p:blipFill>
        <p:spPr>
          <a:xfrm>
            <a:off x="6468450" y="2567888"/>
            <a:ext cx="1914525" cy="386734"/>
          </a:xfrm>
          <a:prstGeom prst="rect">
            <a:avLst/>
          </a:prstGeom>
          <a:noFill/>
          <a:ln>
            <a:noFill/>
          </a:ln>
        </p:spPr>
      </p:pic>
      <p:pic>
        <p:nvPicPr>
          <p:cNvPr id="191" name="Google Shape;191;p25"/>
          <p:cNvPicPr preferRelativeResize="0"/>
          <p:nvPr/>
        </p:nvPicPr>
        <p:blipFill>
          <a:blip r:embed="rId5">
            <a:alphaModFix/>
          </a:blip>
          <a:stretch>
            <a:fillRect/>
          </a:stretch>
        </p:blipFill>
        <p:spPr>
          <a:xfrm>
            <a:off x="1868150" y="3835338"/>
            <a:ext cx="1463175" cy="1026406"/>
          </a:xfrm>
          <a:prstGeom prst="rect">
            <a:avLst/>
          </a:prstGeom>
          <a:noFill/>
          <a:ln>
            <a:noFill/>
          </a:ln>
        </p:spPr>
      </p:pic>
      <p:pic>
        <p:nvPicPr>
          <p:cNvPr id="192" name="Google Shape;192;p25"/>
          <p:cNvPicPr preferRelativeResize="0"/>
          <p:nvPr/>
        </p:nvPicPr>
        <p:blipFill>
          <a:blip r:embed="rId6">
            <a:alphaModFix/>
          </a:blip>
          <a:stretch>
            <a:fillRect/>
          </a:stretch>
        </p:blipFill>
        <p:spPr>
          <a:xfrm>
            <a:off x="6539288" y="4064697"/>
            <a:ext cx="1808263" cy="524700"/>
          </a:xfrm>
          <a:prstGeom prst="rect">
            <a:avLst/>
          </a:prstGeom>
          <a:noFill/>
          <a:ln>
            <a:noFill/>
          </a:ln>
        </p:spPr>
      </p:pic>
      <p:pic>
        <p:nvPicPr>
          <p:cNvPr id="193" name="Google Shape;193;p25"/>
          <p:cNvPicPr preferRelativeResize="0"/>
          <p:nvPr/>
        </p:nvPicPr>
        <p:blipFill>
          <a:blip r:embed="rId7">
            <a:alphaModFix/>
          </a:blip>
          <a:stretch>
            <a:fillRect/>
          </a:stretch>
        </p:blipFill>
        <p:spPr>
          <a:xfrm>
            <a:off x="4410363" y="3877404"/>
            <a:ext cx="1543560" cy="864394"/>
          </a:xfrm>
          <a:prstGeom prst="rect">
            <a:avLst/>
          </a:prstGeom>
          <a:noFill/>
          <a:ln>
            <a:noFill/>
          </a:ln>
        </p:spPr>
      </p:pic>
      <p:pic>
        <p:nvPicPr>
          <p:cNvPr id="194" name="Google Shape;194;p25"/>
          <p:cNvPicPr preferRelativeResize="0"/>
          <p:nvPr/>
        </p:nvPicPr>
        <p:blipFill>
          <a:blip r:embed="rId8">
            <a:alphaModFix/>
          </a:blip>
          <a:stretch>
            <a:fillRect/>
          </a:stretch>
        </p:blipFill>
        <p:spPr>
          <a:xfrm>
            <a:off x="4126100" y="2465456"/>
            <a:ext cx="1669144" cy="570844"/>
          </a:xfrm>
          <a:prstGeom prst="rect">
            <a:avLst/>
          </a:prstGeom>
          <a:noFill/>
          <a:ln>
            <a:noFill/>
          </a:ln>
        </p:spPr>
      </p:pic>
      <p:sp>
        <p:nvSpPr>
          <p:cNvPr id="195" name="Google Shape;195;p25"/>
          <p:cNvSpPr txBox="1"/>
          <p:nvPr/>
        </p:nvSpPr>
        <p:spPr>
          <a:xfrm>
            <a:off x="370950" y="1465594"/>
            <a:ext cx="3414600" cy="23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We cannot build a neural net from the scratch every time we need one, right?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most important frameworks need to be/have:</a:t>
            </a:r>
            <a:endParaRPr/>
          </a:p>
          <a:p>
            <a:pPr indent="-317500" lvl="0" marL="457200" rtl="0" algn="l">
              <a:spcBef>
                <a:spcPts val="0"/>
              </a:spcBef>
              <a:spcAft>
                <a:spcPts val="0"/>
              </a:spcAft>
              <a:buSzPts val="1400"/>
              <a:buChar char="●"/>
            </a:pPr>
            <a:r>
              <a:rPr lang="en-US"/>
              <a:t>Optimized for performance.</a:t>
            </a:r>
            <a:endParaRPr/>
          </a:p>
          <a:p>
            <a:pPr indent="-317500" lvl="0" marL="457200" rtl="0" algn="l">
              <a:spcBef>
                <a:spcPts val="0"/>
              </a:spcBef>
              <a:spcAft>
                <a:spcPts val="0"/>
              </a:spcAft>
              <a:buSzPts val="1400"/>
              <a:buChar char="●"/>
            </a:pPr>
            <a:r>
              <a:rPr lang="en-US"/>
              <a:t>Easy to code</a:t>
            </a:r>
            <a:endParaRPr/>
          </a:p>
          <a:p>
            <a:pPr indent="-317500" lvl="0" marL="457200" rtl="0" algn="l">
              <a:spcBef>
                <a:spcPts val="0"/>
              </a:spcBef>
              <a:spcAft>
                <a:spcPts val="0"/>
              </a:spcAft>
              <a:buSzPts val="1400"/>
              <a:buChar char="●"/>
            </a:pPr>
            <a:r>
              <a:rPr lang="en-US"/>
              <a:t>Need to have a good community</a:t>
            </a:r>
            <a:endParaRPr/>
          </a:p>
          <a:p>
            <a:pPr indent="-317500" lvl="0" marL="457200" rtl="0" algn="l">
              <a:spcBef>
                <a:spcPts val="0"/>
              </a:spcBef>
              <a:spcAft>
                <a:spcPts val="0"/>
              </a:spcAft>
              <a:buSzPts val="1400"/>
              <a:buChar char="●"/>
            </a:pPr>
            <a:r>
              <a:rPr lang="en-US"/>
              <a:t>Need to automatically compute gradients</a:t>
            </a:r>
            <a:endParaRPr sz="1200"/>
          </a:p>
          <a:p>
            <a:pPr indent="0" lvl="0" marL="0" rtl="0" algn="l">
              <a:spcBef>
                <a:spcPts val="0"/>
              </a:spcBef>
              <a:spcAft>
                <a:spcPts val="0"/>
              </a:spcAft>
              <a:buNone/>
            </a:pPr>
            <a:r>
              <a:t/>
            </a:r>
            <a:endParaRPr/>
          </a:p>
        </p:txBody>
      </p:sp>
      <p:pic>
        <p:nvPicPr>
          <p:cNvPr id="196" name="Google Shape;196;p25"/>
          <p:cNvPicPr preferRelativeResize="0"/>
          <p:nvPr/>
        </p:nvPicPr>
        <p:blipFill>
          <a:blip r:embed="rId9">
            <a:alphaModFix/>
          </a:blip>
          <a:stretch>
            <a:fillRect/>
          </a:stretch>
        </p:blipFill>
        <p:spPr>
          <a:xfrm>
            <a:off x="4257125" y="1345753"/>
            <a:ext cx="2057663" cy="721518"/>
          </a:xfrm>
          <a:prstGeom prst="rect">
            <a:avLst/>
          </a:prstGeom>
          <a:noFill/>
          <a:ln>
            <a:noFill/>
          </a:ln>
        </p:spPr>
      </p:pic>
      <p:sp>
        <p:nvSpPr>
          <p:cNvPr id="197" name="Google Shape;197;p25"/>
          <p:cNvSpPr txBox="1"/>
          <p:nvPr/>
        </p:nvSpPr>
        <p:spPr>
          <a:xfrm>
            <a:off x="5953925" y="976700"/>
            <a:ext cx="6468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R.I.P.</a:t>
            </a:r>
            <a:endParaRPr/>
          </a:p>
        </p:txBody>
      </p:sp>
      <p:sp>
        <p:nvSpPr>
          <p:cNvPr id="198" name="Google Shape;198;p25"/>
          <p:cNvSpPr txBox="1"/>
          <p:nvPr/>
        </p:nvSpPr>
        <p:spPr>
          <a:xfrm>
            <a:off x="5704825" y="2183119"/>
            <a:ext cx="13653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Contenders</a:t>
            </a:r>
            <a:endParaRPr/>
          </a:p>
        </p:txBody>
      </p:sp>
      <p:sp>
        <p:nvSpPr>
          <p:cNvPr id="199" name="Google Shape;199;p25"/>
          <p:cNvSpPr txBox="1"/>
          <p:nvPr/>
        </p:nvSpPr>
        <p:spPr>
          <a:xfrm>
            <a:off x="4756763" y="3517313"/>
            <a:ext cx="13653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Rockstars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05" name="Google Shape;205;p26"/>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Pytorch</a:t>
            </a:r>
            <a:endParaRPr sz="2000">
              <a:solidFill>
                <a:schemeClr val="lt1"/>
              </a:solidFill>
              <a:latin typeface="Arial"/>
              <a:ea typeface="Arial"/>
              <a:cs typeface="Arial"/>
              <a:sym typeface="Arial"/>
            </a:endParaRPr>
          </a:p>
        </p:txBody>
      </p:sp>
      <p:sp>
        <p:nvSpPr>
          <p:cNvPr id="206" name="Google Shape;206;p26"/>
          <p:cNvSpPr txBox="1"/>
          <p:nvPr/>
        </p:nvSpPr>
        <p:spPr>
          <a:xfrm>
            <a:off x="314225" y="952650"/>
            <a:ext cx="5432400" cy="161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O</a:t>
            </a:r>
            <a:r>
              <a:rPr lang="en-US"/>
              <a:t>pen-source, Python-based machine and deep learning framework.</a:t>
            </a:r>
            <a:endParaRPr/>
          </a:p>
          <a:p>
            <a:pPr indent="-317500" lvl="0" marL="457200" rtl="0" algn="l">
              <a:spcBef>
                <a:spcPts val="0"/>
              </a:spcBef>
              <a:spcAft>
                <a:spcPts val="0"/>
              </a:spcAft>
              <a:buSzPts val="1400"/>
              <a:buChar char="●"/>
            </a:pPr>
            <a:r>
              <a:rPr lang="en-US"/>
              <a:t>P</a:t>
            </a:r>
            <a:r>
              <a:rPr lang="en-US"/>
              <a:t>rimarily developed by Facebook's AI Research lab (FAIR), first release in 2016.</a:t>
            </a:r>
            <a:endParaRPr/>
          </a:p>
          <a:p>
            <a:pPr indent="-317500" lvl="0" marL="457200" rtl="0" algn="l">
              <a:spcBef>
                <a:spcPts val="0"/>
              </a:spcBef>
              <a:spcAft>
                <a:spcPts val="0"/>
              </a:spcAft>
              <a:buSzPts val="1400"/>
              <a:buChar char="●"/>
            </a:pPr>
            <a:r>
              <a:rPr lang="en-US"/>
              <a:t>Easy to use API.</a:t>
            </a:r>
            <a:endParaRPr/>
          </a:p>
          <a:p>
            <a:pPr indent="-317500" lvl="0" marL="457200" rtl="0" algn="l">
              <a:spcBef>
                <a:spcPts val="0"/>
              </a:spcBef>
              <a:spcAft>
                <a:spcPts val="0"/>
              </a:spcAft>
              <a:buSzPts val="1400"/>
              <a:buChar char="●"/>
            </a:pPr>
            <a:r>
              <a:rPr b="1" lang="en-US"/>
              <a:t>Dynamic Computation Graphs</a:t>
            </a:r>
            <a:r>
              <a:rPr lang="en-US"/>
              <a:t>: the graph is built along and can be manipulated at run-time.</a:t>
            </a:r>
            <a:endParaRPr/>
          </a:p>
          <a:p>
            <a:pPr indent="-317500" lvl="0" marL="457200" rtl="0" algn="l">
              <a:spcBef>
                <a:spcPts val="0"/>
              </a:spcBef>
              <a:spcAft>
                <a:spcPts val="0"/>
              </a:spcAft>
              <a:buSzPts val="1400"/>
              <a:buChar char="●"/>
            </a:pPr>
            <a:r>
              <a:rPr lang="en-US"/>
              <a:t>The framework is more “Pythonic” </a:t>
            </a:r>
            <a:endParaRPr/>
          </a:p>
          <a:p>
            <a:pPr indent="-317500" lvl="0" marL="457200" rtl="0" algn="l">
              <a:spcBef>
                <a:spcPts val="0"/>
              </a:spcBef>
              <a:spcAft>
                <a:spcPts val="0"/>
              </a:spcAft>
              <a:buSzPts val="1400"/>
              <a:buChar char="●"/>
            </a:pPr>
            <a:r>
              <a:rPr lang="en-US"/>
              <a:t>Extended in academia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sz="1200"/>
          </a:p>
        </p:txBody>
      </p:sp>
      <p:pic>
        <p:nvPicPr>
          <p:cNvPr id="207" name="Google Shape;207;p26"/>
          <p:cNvPicPr preferRelativeResize="0"/>
          <p:nvPr/>
        </p:nvPicPr>
        <p:blipFill>
          <a:blip r:embed="rId3">
            <a:alphaModFix/>
          </a:blip>
          <a:stretch>
            <a:fillRect/>
          </a:stretch>
        </p:blipFill>
        <p:spPr>
          <a:xfrm>
            <a:off x="152400" y="4055281"/>
            <a:ext cx="1191656" cy="665268"/>
          </a:xfrm>
          <a:prstGeom prst="rect">
            <a:avLst/>
          </a:prstGeom>
          <a:noFill/>
          <a:ln>
            <a:noFill/>
          </a:ln>
        </p:spPr>
      </p:pic>
      <p:pic>
        <p:nvPicPr>
          <p:cNvPr id="208" name="Google Shape;208;p26"/>
          <p:cNvPicPr preferRelativeResize="0"/>
          <p:nvPr/>
        </p:nvPicPr>
        <p:blipFill>
          <a:blip r:embed="rId4">
            <a:alphaModFix/>
          </a:blip>
          <a:stretch>
            <a:fillRect/>
          </a:stretch>
        </p:blipFill>
        <p:spPr>
          <a:xfrm>
            <a:off x="1572073" y="4055281"/>
            <a:ext cx="1272431" cy="665269"/>
          </a:xfrm>
          <a:prstGeom prst="rect">
            <a:avLst/>
          </a:prstGeom>
          <a:noFill/>
          <a:ln>
            <a:noFill/>
          </a:ln>
        </p:spPr>
      </p:pic>
      <p:pic>
        <p:nvPicPr>
          <p:cNvPr id="209" name="Google Shape;209;p26"/>
          <p:cNvPicPr preferRelativeResize="0"/>
          <p:nvPr/>
        </p:nvPicPr>
        <p:blipFill>
          <a:blip r:embed="rId5">
            <a:alphaModFix/>
          </a:blip>
          <a:stretch>
            <a:fillRect/>
          </a:stretch>
        </p:blipFill>
        <p:spPr>
          <a:xfrm>
            <a:off x="4614709" y="4055281"/>
            <a:ext cx="1512059" cy="631094"/>
          </a:xfrm>
          <a:prstGeom prst="rect">
            <a:avLst/>
          </a:prstGeom>
          <a:noFill/>
          <a:ln>
            <a:noFill/>
          </a:ln>
        </p:spPr>
      </p:pic>
      <p:pic>
        <p:nvPicPr>
          <p:cNvPr id="210" name="Google Shape;210;p26"/>
          <p:cNvPicPr preferRelativeResize="0"/>
          <p:nvPr/>
        </p:nvPicPr>
        <p:blipFill>
          <a:blip r:embed="rId6">
            <a:alphaModFix/>
          </a:blip>
          <a:stretch>
            <a:fillRect/>
          </a:stretch>
        </p:blipFill>
        <p:spPr>
          <a:xfrm>
            <a:off x="3178773" y="4055287"/>
            <a:ext cx="1272417" cy="631085"/>
          </a:xfrm>
          <a:prstGeom prst="rect">
            <a:avLst/>
          </a:prstGeom>
          <a:noFill/>
          <a:ln>
            <a:noFill/>
          </a:ln>
        </p:spPr>
      </p:pic>
      <p:pic>
        <p:nvPicPr>
          <p:cNvPr id="211" name="Google Shape;211;p26"/>
          <p:cNvPicPr preferRelativeResize="0"/>
          <p:nvPr/>
        </p:nvPicPr>
        <p:blipFill>
          <a:blip r:embed="rId7">
            <a:alphaModFix/>
          </a:blip>
          <a:stretch>
            <a:fillRect/>
          </a:stretch>
        </p:blipFill>
        <p:spPr>
          <a:xfrm>
            <a:off x="5958141" y="3967524"/>
            <a:ext cx="1449384" cy="718852"/>
          </a:xfrm>
          <a:prstGeom prst="rect">
            <a:avLst/>
          </a:prstGeom>
          <a:noFill/>
          <a:ln>
            <a:noFill/>
          </a:ln>
        </p:spPr>
      </p:pic>
      <p:pic>
        <p:nvPicPr>
          <p:cNvPr id="212" name="Google Shape;212;p26"/>
          <p:cNvPicPr preferRelativeResize="0"/>
          <p:nvPr/>
        </p:nvPicPr>
        <p:blipFill>
          <a:blip r:embed="rId8">
            <a:alphaModFix/>
          </a:blip>
          <a:stretch>
            <a:fillRect/>
          </a:stretch>
        </p:blipFill>
        <p:spPr>
          <a:xfrm>
            <a:off x="7120275" y="3902875"/>
            <a:ext cx="1582062" cy="831850"/>
          </a:xfrm>
          <a:prstGeom prst="rect">
            <a:avLst/>
          </a:prstGeom>
          <a:noFill/>
          <a:ln>
            <a:noFill/>
          </a:ln>
        </p:spPr>
      </p:pic>
      <p:pic>
        <p:nvPicPr>
          <p:cNvPr id="213" name="Google Shape;213;p26"/>
          <p:cNvPicPr preferRelativeResize="0"/>
          <p:nvPr/>
        </p:nvPicPr>
        <p:blipFill>
          <a:blip r:embed="rId9">
            <a:alphaModFix/>
          </a:blip>
          <a:stretch>
            <a:fillRect/>
          </a:stretch>
        </p:blipFill>
        <p:spPr>
          <a:xfrm>
            <a:off x="5746525" y="869324"/>
            <a:ext cx="2683125" cy="2683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27"/>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Tensorflow basics</a:t>
            </a:r>
            <a:endParaRPr sz="2000">
              <a:solidFill>
                <a:schemeClr val="lt1"/>
              </a:solidFill>
              <a:latin typeface="Arial"/>
              <a:ea typeface="Arial"/>
              <a:cs typeface="Arial"/>
              <a:sym typeface="Arial"/>
            </a:endParaRPr>
          </a:p>
        </p:txBody>
      </p:sp>
      <p:sp>
        <p:nvSpPr>
          <p:cNvPr id="220" name="Google Shape;220;p27"/>
          <p:cNvSpPr txBox="1"/>
          <p:nvPr/>
        </p:nvSpPr>
        <p:spPr>
          <a:xfrm>
            <a:off x="3099300" y="1011125"/>
            <a:ext cx="5561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W</a:t>
            </a:r>
            <a:r>
              <a:rPr lang="en-US"/>
              <a:t>as released in 2015 by the Google Brain Team.</a:t>
            </a:r>
            <a:endParaRPr/>
          </a:p>
          <a:p>
            <a:pPr indent="-317500" lvl="0" marL="457200" rtl="0" algn="l">
              <a:spcBef>
                <a:spcPts val="0"/>
              </a:spcBef>
              <a:spcAft>
                <a:spcPts val="0"/>
              </a:spcAft>
              <a:buSzPts val="1400"/>
              <a:buChar char="●"/>
            </a:pPr>
            <a:r>
              <a:rPr lang="en-US"/>
              <a:t>It can automatically compute the gradient of any differentiable expression</a:t>
            </a:r>
            <a:endParaRPr/>
          </a:p>
          <a:p>
            <a:pPr indent="-317500" lvl="0" marL="457200" rtl="0" algn="l">
              <a:spcBef>
                <a:spcPts val="0"/>
              </a:spcBef>
              <a:spcAft>
                <a:spcPts val="0"/>
              </a:spcAft>
              <a:buSzPts val="1400"/>
              <a:buChar char="●"/>
            </a:pPr>
            <a:r>
              <a:rPr lang="en-US"/>
              <a:t>It can run not only on CPU, but also on GPUs and TPUs.</a:t>
            </a:r>
            <a:endParaRPr/>
          </a:p>
          <a:p>
            <a:pPr indent="-317500" lvl="0" marL="457200" rtl="0" algn="l">
              <a:spcBef>
                <a:spcPts val="0"/>
              </a:spcBef>
              <a:spcAft>
                <a:spcPts val="0"/>
              </a:spcAft>
              <a:buSzPts val="1400"/>
              <a:buChar char="●"/>
            </a:pPr>
            <a:r>
              <a:rPr lang="en-US"/>
              <a:t>Since Tensorflow 2.0 (2019): dynamic graph definitions similar to PyTorch.</a:t>
            </a:r>
            <a:endParaRPr/>
          </a:p>
          <a:p>
            <a:pPr indent="-317500" lvl="0" marL="457200" rtl="0" algn="l">
              <a:spcBef>
                <a:spcPts val="0"/>
              </a:spcBef>
              <a:spcAft>
                <a:spcPts val="0"/>
              </a:spcAft>
              <a:buSzPts val="1400"/>
              <a:buChar char="●"/>
            </a:pPr>
            <a:r>
              <a:rPr lang="en-US"/>
              <a:t>Scalable production and deployment options, and support for various devices like Android.</a:t>
            </a:r>
            <a:endParaRPr/>
          </a:p>
          <a:p>
            <a:pPr indent="-317500" lvl="0" marL="457200" rtl="0" algn="l">
              <a:spcBef>
                <a:spcPts val="0"/>
              </a:spcBef>
              <a:spcAft>
                <a:spcPts val="0"/>
              </a:spcAft>
              <a:buSzPts val="1400"/>
              <a:buChar char="●"/>
            </a:pPr>
            <a:r>
              <a:rPr lang="en-US"/>
              <a:t>It is easy to deploy TensorFlow models on lightweight platforms such as mobile or IoT devices with Tensorflow Lite</a:t>
            </a:r>
            <a:endParaRPr/>
          </a:p>
          <a:p>
            <a:pPr indent="0" lvl="0" marL="0" rtl="0" algn="l">
              <a:spcBef>
                <a:spcPts val="0"/>
              </a:spcBef>
              <a:spcAft>
                <a:spcPts val="0"/>
              </a:spcAft>
              <a:buNone/>
            </a:pPr>
            <a:r>
              <a:t/>
            </a:r>
            <a:endParaRPr/>
          </a:p>
        </p:txBody>
      </p:sp>
      <p:pic>
        <p:nvPicPr>
          <p:cNvPr id="221" name="Google Shape;221;p27"/>
          <p:cNvPicPr preferRelativeResize="0"/>
          <p:nvPr/>
        </p:nvPicPr>
        <p:blipFill>
          <a:blip r:embed="rId3">
            <a:alphaModFix/>
          </a:blip>
          <a:stretch>
            <a:fillRect/>
          </a:stretch>
        </p:blipFill>
        <p:spPr>
          <a:xfrm>
            <a:off x="0" y="3748844"/>
            <a:ext cx="9144001" cy="1001013"/>
          </a:xfrm>
          <a:prstGeom prst="rect">
            <a:avLst/>
          </a:prstGeom>
          <a:noFill/>
          <a:ln>
            <a:noFill/>
          </a:ln>
        </p:spPr>
      </p:pic>
      <p:pic>
        <p:nvPicPr>
          <p:cNvPr id="222" name="Google Shape;222;p27"/>
          <p:cNvPicPr preferRelativeResize="0"/>
          <p:nvPr/>
        </p:nvPicPr>
        <p:blipFill>
          <a:blip r:embed="rId4">
            <a:alphaModFix/>
          </a:blip>
          <a:stretch>
            <a:fillRect/>
          </a:stretch>
        </p:blipFill>
        <p:spPr>
          <a:xfrm>
            <a:off x="405175" y="1381113"/>
            <a:ext cx="2343150" cy="1952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28"/>
          <p:cNvSpPr/>
          <p:nvPr/>
        </p:nvSpPr>
        <p:spPr>
          <a:xfrm>
            <a:off x="0" y="397380"/>
            <a:ext cx="9144000" cy="352500"/>
          </a:xfrm>
          <a:prstGeom prst="rect">
            <a:avLst/>
          </a:prstGeom>
          <a:solidFill>
            <a:schemeClr val="accent1"/>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Keras</a:t>
            </a:r>
            <a:endParaRPr sz="2000">
              <a:solidFill>
                <a:schemeClr val="lt1"/>
              </a:solidFill>
              <a:latin typeface="Arial"/>
              <a:ea typeface="Arial"/>
              <a:cs typeface="Arial"/>
              <a:sym typeface="Arial"/>
            </a:endParaRPr>
          </a:p>
        </p:txBody>
      </p:sp>
      <p:sp>
        <p:nvSpPr>
          <p:cNvPr id="229" name="Google Shape;229;p28"/>
          <p:cNvSpPr txBox="1"/>
          <p:nvPr/>
        </p:nvSpPr>
        <p:spPr>
          <a:xfrm>
            <a:off x="285750" y="2580550"/>
            <a:ext cx="8594400" cy="228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T</a:t>
            </a:r>
            <a:r>
              <a:rPr lang="en-US"/>
              <a:t>ensorFlow project has adopted Keras as the high-level API for TensorFlow 2.0 release.</a:t>
            </a:r>
            <a:endParaRPr/>
          </a:p>
          <a:p>
            <a:pPr indent="-317500" lvl="0" marL="457200" rtl="0" algn="l">
              <a:spcBef>
                <a:spcPts val="0"/>
              </a:spcBef>
              <a:spcAft>
                <a:spcPts val="0"/>
              </a:spcAft>
              <a:buSzPts val="1400"/>
              <a:buChar char="●"/>
            </a:pPr>
            <a:r>
              <a:rPr lang="en-US"/>
              <a:t>Simple architecture. It is more readable and concise</a:t>
            </a:r>
            <a:endParaRPr/>
          </a:p>
          <a:p>
            <a:pPr indent="-317500" lvl="0" marL="457200" rtl="0" algn="l">
              <a:spcBef>
                <a:spcPts val="0"/>
              </a:spcBef>
              <a:spcAft>
                <a:spcPts val="0"/>
              </a:spcAft>
              <a:buSzPts val="1400"/>
              <a:buChar char="●"/>
            </a:pPr>
            <a:r>
              <a:rPr lang="en-US"/>
              <a:t>Keras was developed and maintained by François Chollet, a Google engineer:</a:t>
            </a:r>
            <a:endParaRPr/>
          </a:p>
          <a:p>
            <a:pPr indent="-317500" lvl="1" marL="914400" rtl="0" algn="l">
              <a:spcBef>
                <a:spcPts val="0"/>
              </a:spcBef>
              <a:spcAft>
                <a:spcPts val="0"/>
              </a:spcAft>
              <a:buSzPts val="1400"/>
              <a:buChar char="○"/>
            </a:pPr>
            <a:r>
              <a:rPr lang="en-US"/>
              <a:t>Modularity</a:t>
            </a:r>
            <a:endParaRPr/>
          </a:p>
          <a:p>
            <a:pPr indent="-317500" lvl="1" marL="914400" rtl="0" algn="l">
              <a:spcBef>
                <a:spcPts val="0"/>
              </a:spcBef>
              <a:spcAft>
                <a:spcPts val="0"/>
              </a:spcAft>
              <a:buSzPts val="1400"/>
              <a:buChar char="○"/>
            </a:pPr>
            <a:r>
              <a:rPr lang="en-US"/>
              <a:t>Minimalism</a:t>
            </a:r>
            <a:endParaRPr/>
          </a:p>
          <a:p>
            <a:pPr indent="-317500" lvl="1" marL="914400" rtl="0" algn="l">
              <a:spcBef>
                <a:spcPts val="0"/>
              </a:spcBef>
              <a:spcAft>
                <a:spcPts val="0"/>
              </a:spcAft>
              <a:buSzPts val="1400"/>
              <a:buChar char="○"/>
            </a:pPr>
            <a:r>
              <a:rPr lang="en-US"/>
              <a:t>Extensibility: </a:t>
            </a:r>
            <a:endParaRPr/>
          </a:p>
          <a:p>
            <a:pPr indent="-317500" lvl="1" marL="914400" rtl="0" algn="l">
              <a:spcBef>
                <a:spcPts val="0"/>
              </a:spcBef>
              <a:spcAft>
                <a:spcPts val="0"/>
              </a:spcAft>
              <a:buSzPts val="1400"/>
              <a:buChar char="○"/>
            </a:pPr>
            <a:r>
              <a:rPr lang="en-US"/>
              <a:t>Python: Everything is native Python.</a:t>
            </a:r>
            <a:endParaRPr sz="1000"/>
          </a:p>
        </p:txBody>
      </p:sp>
      <p:pic>
        <p:nvPicPr>
          <p:cNvPr id="230" name="Google Shape;230;p28"/>
          <p:cNvPicPr preferRelativeResize="0"/>
          <p:nvPr/>
        </p:nvPicPr>
        <p:blipFill>
          <a:blip r:embed="rId3">
            <a:alphaModFix/>
          </a:blip>
          <a:stretch>
            <a:fillRect/>
          </a:stretch>
        </p:blipFill>
        <p:spPr>
          <a:xfrm>
            <a:off x="3338500" y="749875"/>
            <a:ext cx="2435234" cy="182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rPr>
              <a:t>About Me</a:t>
            </a:r>
            <a:endParaRPr sz="1600">
              <a:solidFill>
                <a:schemeClr val="lt1"/>
              </a:solidFill>
              <a:latin typeface="Arial"/>
              <a:ea typeface="Arial"/>
              <a:cs typeface="Arial"/>
              <a:sym typeface="Arial"/>
            </a:endParaRPr>
          </a:p>
        </p:txBody>
      </p:sp>
      <p:sp>
        <p:nvSpPr>
          <p:cNvPr id="51" name="Google Shape;51;p11"/>
          <p:cNvSpPr txBox="1"/>
          <p:nvPr>
            <p:ph idx="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2" name="Google Shape;52;p11"/>
          <p:cNvSpPr txBox="1"/>
          <p:nvPr/>
        </p:nvSpPr>
        <p:spPr>
          <a:xfrm>
            <a:off x="6177660" y="2955056"/>
            <a:ext cx="2458500" cy="534600"/>
          </a:xfrm>
          <a:prstGeom prst="rect">
            <a:avLst/>
          </a:prstGeom>
          <a:noFill/>
          <a:ln>
            <a:noFill/>
          </a:ln>
        </p:spPr>
        <p:txBody>
          <a:bodyPr anchorCtr="0" anchor="b" bIns="0" lIns="0" spcFirstLastPara="1" rIns="0" wrap="square" tIns="6350">
            <a:noAutofit/>
          </a:bodyPr>
          <a:lstStyle/>
          <a:p>
            <a:pPr indent="-342900" lvl="0" marL="457200" marR="0" rtl="0" algn="l">
              <a:lnSpc>
                <a:spcPct val="100000"/>
              </a:lnSpc>
              <a:spcBef>
                <a:spcPts val="0"/>
              </a:spcBef>
              <a:spcAft>
                <a:spcPts val="0"/>
              </a:spcAft>
              <a:buSzPts val="1800"/>
              <a:buFont typeface="Roboto Condensed"/>
              <a:buChar char="★"/>
            </a:pPr>
            <a:r>
              <a:rPr lang="en-US">
                <a:latin typeface="Squada One"/>
                <a:ea typeface="Squada One"/>
                <a:cs typeface="Squada One"/>
                <a:sym typeface="Squada One"/>
              </a:rPr>
              <a:t>NLP</a:t>
            </a:r>
            <a:endParaRPr>
              <a:latin typeface="Squada One"/>
              <a:ea typeface="Squada One"/>
              <a:cs typeface="Squada One"/>
              <a:sym typeface="Squada One"/>
            </a:endParaRPr>
          </a:p>
          <a:p>
            <a:pPr indent="-342900" lvl="0" marL="457200" marR="0" rtl="0" algn="l">
              <a:lnSpc>
                <a:spcPct val="100000"/>
              </a:lnSpc>
              <a:spcBef>
                <a:spcPts val="0"/>
              </a:spcBef>
              <a:spcAft>
                <a:spcPts val="0"/>
              </a:spcAft>
              <a:buSzPts val="1800"/>
              <a:buFont typeface="Squada One"/>
              <a:buChar char="★"/>
            </a:pPr>
            <a:r>
              <a:rPr lang="en-US">
                <a:latin typeface="Squada One"/>
                <a:ea typeface="Squada One"/>
                <a:cs typeface="Squada One"/>
                <a:sym typeface="Squada One"/>
              </a:rPr>
              <a:t>Machine Learning</a:t>
            </a:r>
            <a:endParaRPr>
              <a:latin typeface="Squada One"/>
              <a:ea typeface="Squada One"/>
              <a:cs typeface="Squada One"/>
              <a:sym typeface="Squada One"/>
            </a:endParaRPr>
          </a:p>
          <a:p>
            <a:pPr indent="-342900" lvl="0" marL="457200" marR="0" rtl="0" algn="l">
              <a:lnSpc>
                <a:spcPct val="100000"/>
              </a:lnSpc>
              <a:spcBef>
                <a:spcPts val="0"/>
              </a:spcBef>
              <a:spcAft>
                <a:spcPts val="0"/>
              </a:spcAft>
              <a:buSzPts val="1800"/>
              <a:buFont typeface="Squada One"/>
              <a:buChar char="★"/>
            </a:pPr>
            <a:r>
              <a:rPr lang="en-US">
                <a:latin typeface="Squada One"/>
                <a:ea typeface="Squada One"/>
                <a:cs typeface="Squada One"/>
                <a:sym typeface="Squada One"/>
              </a:rPr>
              <a:t>Deep Learning</a:t>
            </a:r>
            <a:endParaRPr>
              <a:latin typeface="Squada One"/>
              <a:ea typeface="Squada One"/>
              <a:cs typeface="Squada One"/>
              <a:sym typeface="Squada One"/>
            </a:endParaRPr>
          </a:p>
          <a:p>
            <a:pPr indent="-342900" lvl="0" marL="457200" marR="0" rtl="0" algn="l">
              <a:lnSpc>
                <a:spcPct val="100000"/>
              </a:lnSpc>
              <a:spcBef>
                <a:spcPts val="0"/>
              </a:spcBef>
              <a:spcAft>
                <a:spcPts val="0"/>
              </a:spcAft>
              <a:buSzPts val="1800"/>
              <a:buFont typeface="Squada One"/>
              <a:buChar char="★"/>
            </a:pPr>
            <a:r>
              <a:rPr lang="en-US">
                <a:latin typeface="Squada One"/>
                <a:ea typeface="Squada One"/>
                <a:cs typeface="Squada One"/>
                <a:sym typeface="Squada One"/>
              </a:rPr>
              <a:t>Signal Processing</a:t>
            </a:r>
            <a:endParaRPr>
              <a:latin typeface="Squada One"/>
              <a:ea typeface="Squada One"/>
              <a:cs typeface="Squada One"/>
              <a:sym typeface="Squada One"/>
            </a:endParaRPr>
          </a:p>
          <a:p>
            <a:pPr indent="-342900" lvl="0" marL="457200" marR="0" rtl="0" algn="l">
              <a:lnSpc>
                <a:spcPct val="100000"/>
              </a:lnSpc>
              <a:spcBef>
                <a:spcPts val="0"/>
              </a:spcBef>
              <a:spcAft>
                <a:spcPts val="0"/>
              </a:spcAft>
              <a:buSzPts val="1800"/>
              <a:buFont typeface="Roboto Condensed"/>
              <a:buChar char="★"/>
            </a:pPr>
            <a:r>
              <a:rPr lang="en-US">
                <a:latin typeface="Squada One"/>
                <a:ea typeface="Squada One"/>
                <a:cs typeface="Squada One"/>
                <a:sym typeface="Squada One"/>
              </a:rPr>
              <a:t>Computer Vision</a:t>
            </a:r>
            <a:endParaRPr sz="1800">
              <a:latin typeface="Roboto Condensed"/>
              <a:ea typeface="Roboto Condensed"/>
              <a:cs typeface="Roboto Condensed"/>
              <a:sym typeface="Roboto Condensed"/>
            </a:endParaRPr>
          </a:p>
        </p:txBody>
      </p:sp>
      <p:sp>
        <p:nvSpPr>
          <p:cNvPr id="53" name="Google Shape;53;p11"/>
          <p:cNvSpPr txBox="1"/>
          <p:nvPr/>
        </p:nvSpPr>
        <p:spPr>
          <a:xfrm>
            <a:off x="2168833" y="1489306"/>
            <a:ext cx="1359600" cy="5376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US" sz="3600">
                <a:latin typeface="Roboto Condensed"/>
                <a:ea typeface="Roboto Condensed"/>
                <a:cs typeface="Roboto Condensed"/>
                <a:sym typeface="Roboto Condensed"/>
              </a:rPr>
              <a:t>3</a:t>
            </a:r>
            <a:r>
              <a:rPr lang="en-US" sz="3600">
                <a:latin typeface="Roboto Condensed"/>
                <a:ea typeface="Roboto Condensed"/>
                <a:cs typeface="Roboto Condensed"/>
                <a:sym typeface="Roboto Condensed"/>
              </a:rPr>
              <a:t>5%</a:t>
            </a:r>
            <a:endParaRPr sz="3600">
              <a:solidFill>
                <a:srgbClr val="FFFFFF"/>
              </a:solidFill>
              <a:latin typeface="Roboto Condensed"/>
              <a:ea typeface="Roboto Condensed"/>
              <a:cs typeface="Roboto Condensed"/>
              <a:sym typeface="Roboto Condensed"/>
            </a:endParaRPr>
          </a:p>
        </p:txBody>
      </p:sp>
      <p:sp>
        <p:nvSpPr>
          <p:cNvPr id="54" name="Google Shape;54;p11"/>
          <p:cNvSpPr txBox="1"/>
          <p:nvPr/>
        </p:nvSpPr>
        <p:spPr>
          <a:xfrm>
            <a:off x="694231" y="1489306"/>
            <a:ext cx="1359600" cy="5376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US" sz="3600">
                <a:latin typeface="Roboto Condensed"/>
                <a:ea typeface="Roboto Condensed"/>
                <a:cs typeface="Roboto Condensed"/>
                <a:sym typeface="Roboto Condensed"/>
              </a:rPr>
              <a:t>6</a:t>
            </a:r>
            <a:r>
              <a:rPr lang="en-US" sz="3600">
                <a:latin typeface="Roboto Condensed"/>
                <a:ea typeface="Roboto Condensed"/>
                <a:cs typeface="Roboto Condensed"/>
                <a:sym typeface="Roboto Condensed"/>
              </a:rPr>
              <a:t>0%</a:t>
            </a:r>
            <a:endParaRPr sz="3600">
              <a:latin typeface="Roboto Condensed"/>
              <a:ea typeface="Roboto Condensed"/>
              <a:cs typeface="Roboto Condensed"/>
              <a:sym typeface="Roboto Condensed"/>
            </a:endParaRPr>
          </a:p>
        </p:txBody>
      </p:sp>
      <p:cxnSp>
        <p:nvCxnSpPr>
          <p:cNvPr id="55" name="Google Shape;55;p11"/>
          <p:cNvCxnSpPr/>
          <p:nvPr/>
        </p:nvCxnSpPr>
        <p:spPr>
          <a:xfrm>
            <a:off x="1456231" y="2407783"/>
            <a:ext cx="2848200" cy="0"/>
          </a:xfrm>
          <a:prstGeom prst="straightConnector1">
            <a:avLst/>
          </a:prstGeom>
          <a:noFill/>
          <a:ln cap="flat" cmpd="sng" w="19050">
            <a:solidFill>
              <a:srgbClr val="000000"/>
            </a:solidFill>
            <a:prstDash val="solid"/>
            <a:round/>
            <a:headEnd len="med" w="med" type="none"/>
            <a:tailEnd len="med" w="med" type="none"/>
          </a:ln>
        </p:spPr>
      </p:cxnSp>
      <p:cxnSp>
        <p:nvCxnSpPr>
          <p:cNvPr id="56" name="Google Shape;56;p11"/>
          <p:cNvCxnSpPr/>
          <p:nvPr/>
        </p:nvCxnSpPr>
        <p:spPr>
          <a:xfrm>
            <a:off x="5522611" y="4120085"/>
            <a:ext cx="2848200" cy="0"/>
          </a:xfrm>
          <a:prstGeom prst="straightConnector1">
            <a:avLst/>
          </a:prstGeom>
          <a:noFill/>
          <a:ln cap="flat" cmpd="sng" w="19050">
            <a:solidFill>
              <a:srgbClr val="000000"/>
            </a:solidFill>
            <a:prstDash val="solid"/>
            <a:round/>
            <a:headEnd len="med" w="med" type="none"/>
            <a:tailEnd len="med" w="med" type="none"/>
          </a:ln>
        </p:spPr>
      </p:cxnSp>
      <p:sp>
        <p:nvSpPr>
          <p:cNvPr id="57" name="Google Shape;57;p11"/>
          <p:cNvSpPr txBox="1"/>
          <p:nvPr/>
        </p:nvSpPr>
        <p:spPr>
          <a:xfrm>
            <a:off x="5522599" y="3747606"/>
            <a:ext cx="2770500" cy="2103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US" sz="2000">
                <a:latin typeface="Squada One"/>
                <a:ea typeface="Squada One"/>
                <a:cs typeface="Squada One"/>
                <a:sym typeface="Squada One"/>
              </a:rPr>
              <a:t>SOME AREAS OF EXPERTISE</a:t>
            </a:r>
            <a:endParaRPr sz="2000">
              <a:latin typeface="Squada One"/>
              <a:ea typeface="Squada One"/>
              <a:cs typeface="Squada One"/>
              <a:sym typeface="Squada One"/>
            </a:endParaRPr>
          </a:p>
        </p:txBody>
      </p:sp>
      <p:sp>
        <p:nvSpPr>
          <p:cNvPr id="58" name="Google Shape;58;p11"/>
          <p:cNvSpPr txBox="1"/>
          <p:nvPr/>
        </p:nvSpPr>
        <p:spPr>
          <a:xfrm>
            <a:off x="1302367" y="3418749"/>
            <a:ext cx="3304800" cy="5376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US" sz="2000">
                <a:latin typeface="Squada One"/>
                <a:ea typeface="Squada One"/>
                <a:cs typeface="Squada One"/>
                <a:sym typeface="Squada One"/>
              </a:rPr>
              <a:t>SOME FRAMEWORK PROFICIENCIES</a:t>
            </a:r>
            <a:endParaRPr sz="2000">
              <a:latin typeface="Roboto Condensed"/>
              <a:ea typeface="Roboto Condensed"/>
              <a:cs typeface="Roboto Condensed"/>
              <a:sym typeface="Roboto Condensed"/>
            </a:endParaRPr>
          </a:p>
        </p:txBody>
      </p:sp>
      <p:sp>
        <p:nvSpPr>
          <p:cNvPr id="59" name="Google Shape;59;p11"/>
          <p:cNvSpPr txBox="1"/>
          <p:nvPr/>
        </p:nvSpPr>
        <p:spPr>
          <a:xfrm>
            <a:off x="3099202" y="1653015"/>
            <a:ext cx="823200" cy="2103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None/>
            </a:pPr>
            <a:r>
              <a:rPr lang="en-US">
                <a:latin typeface="Squada One"/>
                <a:ea typeface="Squada One"/>
                <a:cs typeface="Squada One"/>
                <a:sym typeface="Squada One"/>
              </a:rPr>
              <a:t>Computers</a:t>
            </a:r>
            <a:endParaRPr>
              <a:latin typeface="Squada One"/>
              <a:ea typeface="Squada One"/>
              <a:cs typeface="Squada One"/>
              <a:sym typeface="Squada One"/>
            </a:endParaRPr>
          </a:p>
        </p:txBody>
      </p:sp>
      <p:sp>
        <p:nvSpPr>
          <p:cNvPr id="60" name="Google Shape;60;p11"/>
          <p:cNvSpPr txBox="1"/>
          <p:nvPr/>
        </p:nvSpPr>
        <p:spPr>
          <a:xfrm>
            <a:off x="1529163" y="1683398"/>
            <a:ext cx="463200" cy="2103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None/>
            </a:pPr>
            <a:r>
              <a:rPr lang="en-US">
                <a:latin typeface="Squada One"/>
                <a:ea typeface="Squada One"/>
                <a:cs typeface="Squada One"/>
                <a:sym typeface="Squada One"/>
              </a:rPr>
              <a:t>Math</a:t>
            </a:r>
            <a:endParaRPr>
              <a:solidFill>
                <a:srgbClr val="FFFFFF"/>
              </a:solidFill>
              <a:latin typeface="Squada One"/>
              <a:ea typeface="Squada One"/>
              <a:cs typeface="Squada One"/>
              <a:sym typeface="Squada One"/>
            </a:endParaRPr>
          </a:p>
        </p:txBody>
      </p:sp>
      <p:grpSp>
        <p:nvGrpSpPr>
          <p:cNvPr id="61" name="Google Shape;61;p11"/>
          <p:cNvGrpSpPr/>
          <p:nvPr/>
        </p:nvGrpSpPr>
        <p:grpSpPr>
          <a:xfrm>
            <a:off x="5674271" y="2625290"/>
            <a:ext cx="354340" cy="329758"/>
            <a:chOff x="-44528075" y="1982825"/>
            <a:chExt cx="300900" cy="301700"/>
          </a:xfrm>
        </p:grpSpPr>
        <p:sp>
          <p:nvSpPr>
            <p:cNvPr id="62" name="Google Shape;62;p11"/>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 name="Google Shape;69;p11"/>
          <p:cNvPicPr preferRelativeResize="0"/>
          <p:nvPr/>
        </p:nvPicPr>
        <p:blipFill>
          <a:blip r:embed="rId3">
            <a:alphaModFix/>
          </a:blip>
          <a:stretch>
            <a:fillRect/>
          </a:stretch>
        </p:blipFill>
        <p:spPr>
          <a:xfrm>
            <a:off x="2905904" y="2535144"/>
            <a:ext cx="905400" cy="868741"/>
          </a:xfrm>
          <a:prstGeom prst="rect">
            <a:avLst/>
          </a:prstGeom>
          <a:noFill/>
          <a:ln>
            <a:noFill/>
          </a:ln>
        </p:spPr>
      </p:pic>
      <p:pic>
        <p:nvPicPr>
          <p:cNvPr id="70" name="Google Shape;70;p11"/>
          <p:cNvPicPr preferRelativeResize="0"/>
          <p:nvPr/>
        </p:nvPicPr>
        <p:blipFill>
          <a:blip r:embed="rId4">
            <a:alphaModFix/>
          </a:blip>
          <a:stretch>
            <a:fillRect/>
          </a:stretch>
        </p:blipFill>
        <p:spPr>
          <a:xfrm>
            <a:off x="991629" y="2494768"/>
            <a:ext cx="905394" cy="836995"/>
          </a:xfrm>
          <a:prstGeom prst="rect">
            <a:avLst/>
          </a:prstGeom>
          <a:noFill/>
          <a:ln>
            <a:noFill/>
          </a:ln>
        </p:spPr>
      </p:pic>
      <p:pic>
        <p:nvPicPr>
          <p:cNvPr id="71" name="Google Shape;71;p11"/>
          <p:cNvPicPr preferRelativeResize="0"/>
          <p:nvPr/>
        </p:nvPicPr>
        <p:blipFill>
          <a:blip r:embed="rId5">
            <a:alphaModFix/>
          </a:blip>
          <a:stretch>
            <a:fillRect/>
          </a:stretch>
        </p:blipFill>
        <p:spPr>
          <a:xfrm>
            <a:off x="1948766" y="2549379"/>
            <a:ext cx="905400" cy="840275"/>
          </a:xfrm>
          <a:prstGeom prst="rect">
            <a:avLst/>
          </a:prstGeom>
          <a:noFill/>
          <a:ln>
            <a:noFill/>
          </a:ln>
        </p:spPr>
      </p:pic>
      <p:pic>
        <p:nvPicPr>
          <p:cNvPr id="72" name="Google Shape;72;p11"/>
          <p:cNvPicPr preferRelativeResize="0"/>
          <p:nvPr/>
        </p:nvPicPr>
        <p:blipFill>
          <a:blip r:embed="rId6">
            <a:alphaModFix/>
          </a:blip>
          <a:stretch>
            <a:fillRect/>
          </a:stretch>
        </p:blipFill>
        <p:spPr>
          <a:xfrm>
            <a:off x="4008517" y="2549381"/>
            <a:ext cx="905400" cy="840270"/>
          </a:xfrm>
          <a:prstGeom prst="rect">
            <a:avLst/>
          </a:prstGeom>
          <a:noFill/>
          <a:ln>
            <a:noFill/>
          </a:ln>
        </p:spPr>
      </p:pic>
      <p:cxnSp>
        <p:nvCxnSpPr>
          <p:cNvPr id="73" name="Google Shape;73;p11"/>
          <p:cNvCxnSpPr/>
          <p:nvPr/>
        </p:nvCxnSpPr>
        <p:spPr>
          <a:xfrm>
            <a:off x="1399356" y="4120070"/>
            <a:ext cx="2848200" cy="0"/>
          </a:xfrm>
          <a:prstGeom prst="straightConnector1">
            <a:avLst/>
          </a:prstGeom>
          <a:noFill/>
          <a:ln cap="flat" cmpd="sng" w="19050">
            <a:solidFill>
              <a:srgbClr val="000000"/>
            </a:solidFill>
            <a:prstDash val="solid"/>
            <a:round/>
            <a:headEnd len="med" w="med" type="none"/>
            <a:tailEnd len="med" w="med" type="none"/>
          </a:ln>
        </p:spPr>
      </p:cxnSp>
      <p:sp>
        <p:nvSpPr>
          <p:cNvPr id="74" name="Google Shape;74;p11"/>
          <p:cNvSpPr txBox="1"/>
          <p:nvPr/>
        </p:nvSpPr>
        <p:spPr>
          <a:xfrm>
            <a:off x="3997633" y="1489306"/>
            <a:ext cx="1359600" cy="5376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US" sz="3600">
                <a:latin typeface="Roboto Condensed"/>
                <a:ea typeface="Roboto Condensed"/>
                <a:cs typeface="Roboto Condensed"/>
                <a:sym typeface="Roboto Condensed"/>
              </a:rPr>
              <a:t>5%</a:t>
            </a:r>
            <a:endParaRPr sz="3600">
              <a:solidFill>
                <a:srgbClr val="FFFFFF"/>
              </a:solidFill>
              <a:latin typeface="Roboto Condensed"/>
              <a:ea typeface="Roboto Condensed"/>
              <a:cs typeface="Roboto Condensed"/>
              <a:sym typeface="Roboto Condensed"/>
            </a:endParaRPr>
          </a:p>
        </p:txBody>
      </p:sp>
      <p:sp>
        <p:nvSpPr>
          <p:cNvPr id="75" name="Google Shape;75;p11"/>
          <p:cNvSpPr txBox="1"/>
          <p:nvPr/>
        </p:nvSpPr>
        <p:spPr>
          <a:xfrm>
            <a:off x="4699402" y="1653015"/>
            <a:ext cx="823200" cy="2103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None/>
            </a:pPr>
            <a:r>
              <a:rPr lang="en-US">
                <a:latin typeface="Squada One"/>
                <a:ea typeface="Squada One"/>
                <a:cs typeface="Squada One"/>
                <a:sym typeface="Squada One"/>
              </a:rPr>
              <a:t>Philosophy</a:t>
            </a:r>
            <a:endParaRPr>
              <a:latin typeface="Squada One"/>
              <a:ea typeface="Squada One"/>
              <a:cs typeface="Squada One"/>
              <a:sym typeface="Squad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Example: Digit Recognition - First-Model</a:t>
            </a:r>
            <a:endParaRPr sz="2000">
              <a:solidFill>
                <a:schemeClr val="lt1"/>
              </a:solidFill>
              <a:latin typeface="Arial"/>
              <a:ea typeface="Arial"/>
              <a:cs typeface="Arial"/>
              <a:sym typeface="Arial"/>
            </a:endParaRPr>
          </a:p>
        </p:txBody>
      </p:sp>
      <p:sp>
        <p:nvSpPr>
          <p:cNvPr id="236" name="Google Shape;236;p29"/>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29"/>
          <p:cNvPicPr preferRelativeResize="0"/>
          <p:nvPr/>
        </p:nvPicPr>
        <p:blipFill>
          <a:blip r:embed="rId3">
            <a:alphaModFix/>
          </a:blip>
          <a:stretch>
            <a:fillRect/>
          </a:stretch>
        </p:blipFill>
        <p:spPr>
          <a:xfrm>
            <a:off x="1714500" y="1188030"/>
            <a:ext cx="5715000" cy="3000375"/>
          </a:xfrm>
          <a:prstGeom prst="rect">
            <a:avLst/>
          </a:prstGeom>
          <a:noFill/>
          <a:ln>
            <a:noFill/>
          </a:ln>
        </p:spPr>
      </p:pic>
      <p:sp>
        <p:nvSpPr>
          <p:cNvPr id="238" name="Google Shape;238;p29"/>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0"/>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244" name="Google Shape;244;p30"/>
          <p:cNvSpPr txBox="1"/>
          <p:nvPr>
            <p:ph type="title"/>
          </p:nvPr>
        </p:nvSpPr>
        <p:spPr>
          <a:xfrm>
            <a:off x="457200" y="20637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i="0" lang="en-US" sz="3600" u="none">
                <a:solidFill>
                  <a:srgbClr val="0972CB"/>
                </a:solidFill>
                <a:latin typeface="Arial"/>
                <a:ea typeface="Arial"/>
                <a:cs typeface="Arial"/>
                <a:sym typeface="Arial"/>
              </a:rPr>
              <a:t>1.2</a:t>
            </a:r>
            <a:endParaRPr/>
          </a:p>
        </p:txBody>
      </p:sp>
      <p:sp>
        <p:nvSpPr>
          <p:cNvPr id="245" name="Google Shape;245;p30"/>
          <p:cNvSpPr txBox="1"/>
          <p:nvPr>
            <p:ph idx="1" type="body"/>
          </p:nvPr>
        </p:nvSpPr>
        <p:spPr>
          <a:xfrm>
            <a:off x="457200" y="1200150"/>
            <a:ext cx="3714900" cy="7428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latin typeface="Oxygen"/>
                <a:ea typeface="Oxygen"/>
                <a:cs typeface="Oxygen"/>
                <a:sym typeface="Oxygen"/>
              </a:rPr>
              <a:t>Deep Learning Fundamentals</a:t>
            </a:r>
            <a:endParaRPr/>
          </a:p>
        </p:txBody>
      </p:sp>
      <p:sp>
        <p:nvSpPr>
          <p:cNvPr id="246" name="Google Shape;24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Bio-inspired </a:t>
            </a:r>
            <a:r>
              <a:rPr lang="en-US" sz="2000">
                <a:solidFill>
                  <a:schemeClr val="lt1"/>
                </a:solidFill>
              </a:rPr>
              <a:t>Model </a:t>
            </a:r>
            <a:endParaRPr sz="2000">
              <a:solidFill>
                <a:schemeClr val="lt1"/>
              </a:solidFill>
              <a:latin typeface="Arial"/>
              <a:ea typeface="Arial"/>
              <a:cs typeface="Arial"/>
              <a:sym typeface="Arial"/>
            </a:endParaRPr>
          </a:p>
        </p:txBody>
      </p:sp>
      <p:sp>
        <p:nvSpPr>
          <p:cNvPr id="252" name="Google Shape;252;p31"/>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31"/>
          <p:cNvPicPr preferRelativeResize="0"/>
          <p:nvPr/>
        </p:nvPicPr>
        <p:blipFill rotWithShape="1">
          <a:blip r:embed="rId3">
            <a:alphaModFix/>
          </a:blip>
          <a:srcRect b="11223" l="0" r="2600" t="7501"/>
          <a:stretch/>
        </p:blipFill>
        <p:spPr>
          <a:xfrm>
            <a:off x="276700" y="1038413"/>
            <a:ext cx="5316149" cy="3327025"/>
          </a:xfrm>
          <a:prstGeom prst="rect">
            <a:avLst/>
          </a:prstGeom>
          <a:noFill/>
          <a:ln>
            <a:noFill/>
          </a:ln>
        </p:spPr>
      </p:pic>
      <p:sp>
        <p:nvSpPr>
          <p:cNvPr id="254" name="Google Shape;254;p31"/>
          <p:cNvSpPr txBox="1"/>
          <p:nvPr/>
        </p:nvSpPr>
        <p:spPr>
          <a:xfrm>
            <a:off x="3808150" y="1079150"/>
            <a:ext cx="5167800" cy="131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Neurons behave as computing units. Each neuron receives electric input signals (called </a:t>
            </a:r>
            <a:r>
              <a:rPr b="0" i="1" lang="en-US" sz="1400" u="none" cap="none" strike="noStrike">
                <a:solidFill>
                  <a:srgbClr val="000000"/>
                </a:solidFill>
                <a:latin typeface="Arial"/>
                <a:ea typeface="Arial"/>
                <a:cs typeface="Arial"/>
                <a:sym typeface="Arial"/>
              </a:rPr>
              <a:t>spikes</a:t>
            </a:r>
            <a:r>
              <a:rPr b="0" i="0" lang="en-US" sz="1400" u="none" cap="none" strike="noStrike">
                <a:solidFill>
                  <a:srgbClr val="000000"/>
                </a:solidFill>
                <a:latin typeface="Arial"/>
                <a:ea typeface="Arial"/>
                <a:cs typeface="Arial"/>
                <a:sym typeface="Arial"/>
              </a:rPr>
              <a:t>)</a:t>
            </a:r>
            <a:r>
              <a:rPr b="0" i="1"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through the dendrites, </a:t>
            </a:r>
            <a:r>
              <a:rPr b="1" i="0" lang="en-US" sz="1400" u="none" cap="none" strike="noStrike">
                <a:solidFill>
                  <a:srgbClr val="000000"/>
                </a:solidFill>
                <a:latin typeface="Arial"/>
                <a:ea typeface="Arial"/>
                <a:cs typeface="Arial"/>
                <a:sym typeface="Arial"/>
              </a:rPr>
              <a:t>computes </a:t>
            </a:r>
            <a:r>
              <a:rPr b="0" i="0" lang="en-US" sz="1400" u="none" cap="none" strike="noStrike">
                <a:solidFill>
                  <a:srgbClr val="000000"/>
                </a:solidFill>
                <a:latin typeface="Arial"/>
                <a:ea typeface="Arial"/>
                <a:cs typeface="Arial"/>
                <a:sym typeface="Arial"/>
              </a:rPr>
              <a:t>an output with them and sends it through the axon to other neurons connected to it</a:t>
            </a:r>
            <a:endParaRPr b="0" i="0" sz="1400" u="none" cap="none" strike="noStrike">
              <a:solidFill>
                <a:srgbClr val="000000"/>
              </a:solidFill>
              <a:latin typeface="Arial"/>
              <a:ea typeface="Arial"/>
              <a:cs typeface="Arial"/>
              <a:sym typeface="Arial"/>
            </a:endParaRPr>
          </a:p>
        </p:txBody>
      </p:sp>
      <p:sp>
        <p:nvSpPr>
          <p:cNvPr id="255" name="Google Shape;255;p31"/>
          <p:cNvSpPr txBox="1"/>
          <p:nvPr/>
        </p:nvSpPr>
        <p:spPr>
          <a:xfrm>
            <a:off x="5347950" y="2592625"/>
            <a:ext cx="3597000" cy="15372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Axon-dendrite transmission is done in a mechanism called synapse.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This process never changes, yet the brain is always learning</a:t>
            </a:r>
            <a:endParaRPr b="0" i="0" sz="1400" u="none" cap="none" strike="noStrike">
              <a:solidFill>
                <a:srgbClr val="000000"/>
              </a:solidFill>
              <a:latin typeface="Arial"/>
              <a:ea typeface="Arial"/>
              <a:cs typeface="Arial"/>
              <a:sym typeface="Arial"/>
            </a:endParaRPr>
          </a:p>
        </p:txBody>
      </p:sp>
      <p:sp>
        <p:nvSpPr>
          <p:cNvPr id="256" name="Google Shape;256;p31"/>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Perceptron: Forward Propagation</a:t>
            </a:r>
            <a:endParaRPr sz="2000">
              <a:solidFill>
                <a:schemeClr val="lt1"/>
              </a:solidFill>
              <a:latin typeface="Arial"/>
              <a:ea typeface="Arial"/>
              <a:cs typeface="Arial"/>
              <a:sym typeface="Arial"/>
            </a:endParaRPr>
          </a:p>
        </p:txBody>
      </p:sp>
      <p:sp>
        <p:nvSpPr>
          <p:cNvPr id="262" name="Google Shape;262;p32"/>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32"/>
          <p:cNvPicPr preferRelativeResize="0"/>
          <p:nvPr/>
        </p:nvPicPr>
        <p:blipFill>
          <a:blip r:embed="rId3">
            <a:alphaModFix/>
          </a:blip>
          <a:stretch>
            <a:fillRect/>
          </a:stretch>
        </p:blipFill>
        <p:spPr>
          <a:xfrm>
            <a:off x="349425" y="1472599"/>
            <a:ext cx="4400026" cy="2664075"/>
          </a:xfrm>
          <a:prstGeom prst="rect">
            <a:avLst/>
          </a:prstGeom>
          <a:noFill/>
          <a:ln>
            <a:noFill/>
          </a:ln>
        </p:spPr>
      </p:pic>
      <p:cxnSp>
        <p:nvCxnSpPr>
          <p:cNvPr id="264" name="Google Shape;264;p32"/>
          <p:cNvCxnSpPr/>
          <p:nvPr/>
        </p:nvCxnSpPr>
        <p:spPr>
          <a:xfrm rot="10800000">
            <a:off x="2842450" y="2743975"/>
            <a:ext cx="0" cy="652200"/>
          </a:xfrm>
          <a:prstGeom prst="straightConnector1">
            <a:avLst/>
          </a:prstGeom>
          <a:noFill/>
          <a:ln cap="flat" cmpd="sng" w="9525">
            <a:solidFill>
              <a:schemeClr val="dk2"/>
            </a:solidFill>
            <a:prstDash val="solid"/>
            <a:round/>
            <a:headEnd len="med" w="med" type="none"/>
            <a:tailEnd len="med" w="med" type="triangle"/>
          </a:ln>
        </p:spPr>
      </p:cxnSp>
      <p:pic>
        <p:nvPicPr>
          <p:cNvPr id="265" name="Google Shape;265;p32"/>
          <p:cNvPicPr preferRelativeResize="0"/>
          <p:nvPr/>
        </p:nvPicPr>
        <p:blipFill>
          <a:blip r:embed="rId4">
            <a:alphaModFix/>
          </a:blip>
          <a:stretch>
            <a:fillRect/>
          </a:stretch>
        </p:blipFill>
        <p:spPr>
          <a:xfrm>
            <a:off x="5434650" y="1665625"/>
            <a:ext cx="2032144" cy="1955825"/>
          </a:xfrm>
          <a:prstGeom prst="rect">
            <a:avLst/>
          </a:prstGeom>
          <a:noFill/>
          <a:ln>
            <a:noFill/>
          </a:ln>
        </p:spPr>
      </p:pic>
      <p:pic>
        <p:nvPicPr>
          <p:cNvPr id="266" name="Google Shape;266;p32"/>
          <p:cNvPicPr preferRelativeResize="0"/>
          <p:nvPr/>
        </p:nvPicPr>
        <p:blipFill>
          <a:blip r:embed="rId5">
            <a:alphaModFix/>
          </a:blip>
          <a:stretch>
            <a:fillRect/>
          </a:stretch>
        </p:blipFill>
        <p:spPr>
          <a:xfrm>
            <a:off x="854450" y="3842838"/>
            <a:ext cx="716100" cy="716100"/>
          </a:xfrm>
          <a:prstGeom prst="rect">
            <a:avLst/>
          </a:prstGeom>
          <a:noFill/>
          <a:ln>
            <a:noFill/>
          </a:ln>
        </p:spPr>
      </p:pic>
      <p:pic>
        <p:nvPicPr>
          <p:cNvPr id="267" name="Google Shape;267;p32"/>
          <p:cNvPicPr preferRelativeResize="0"/>
          <p:nvPr/>
        </p:nvPicPr>
        <p:blipFill>
          <a:blip r:embed="rId6">
            <a:alphaModFix/>
          </a:blip>
          <a:stretch>
            <a:fillRect/>
          </a:stretch>
        </p:blipFill>
        <p:spPr>
          <a:xfrm>
            <a:off x="1422900" y="1101913"/>
            <a:ext cx="768742" cy="716100"/>
          </a:xfrm>
          <a:prstGeom prst="rect">
            <a:avLst/>
          </a:prstGeom>
          <a:noFill/>
          <a:ln>
            <a:noFill/>
          </a:ln>
        </p:spPr>
      </p:pic>
      <p:pic>
        <p:nvPicPr>
          <p:cNvPr id="268" name="Google Shape;268;p32"/>
          <p:cNvPicPr preferRelativeResize="0"/>
          <p:nvPr/>
        </p:nvPicPr>
        <p:blipFill>
          <a:blip r:embed="rId7">
            <a:alphaModFix/>
          </a:blip>
          <a:stretch>
            <a:fillRect/>
          </a:stretch>
        </p:blipFill>
        <p:spPr>
          <a:xfrm>
            <a:off x="4662100" y="2522950"/>
            <a:ext cx="3994854" cy="267275"/>
          </a:xfrm>
          <a:prstGeom prst="rect">
            <a:avLst/>
          </a:prstGeom>
          <a:noFill/>
          <a:ln>
            <a:noFill/>
          </a:ln>
        </p:spPr>
      </p:pic>
      <p:sp>
        <p:nvSpPr>
          <p:cNvPr id="269" name="Google Shape;269;p32"/>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Perceptron: </a:t>
            </a:r>
            <a:r>
              <a:rPr lang="en-US" sz="2000">
                <a:solidFill>
                  <a:schemeClr val="lt1"/>
                </a:solidFill>
              </a:rPr>
              <a:t>Logistic Regression</a:t>
            </a:r>
            <a:endParaRPr sz="2000">
              <a:solidFill>
                <a:schemeClr val="lt1"/>
              </a:solidFill>
              <a:latin typeface="Arial"/>
              <a:ea typeface="Arial"/>
              <a:cs typeface="Arial"/>
              <a:sym typeface="Arial"/>
            </a:endParaRPr>
          </a:p>
        </p:txBody>
      </p:sp>
      <p:sp>
        <p:nvSpPr>
          <p:cNvPr id="275" name="Google Shape;275;p33"/>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3"/>
          <p:cNvSpPr txBox="1"/>
          <p:nvPr/>
        </p:nvSpPr>
        <p:spPr>
          <a:xfrm>
            <a:off x="142875" y="3434800"/>
            <a:ext cx="7055700" cy="139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a:solidFill>
                  <a:schemeClr val="dk1"/>
                </a:solidFill>
              </a:rPr>
              <a:t>Activation function: </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sigmoid </a:t>
            </a:r>
            <a:endParaRPr/>
          </a:p>
          <a:p>
            <a:pPr indent="-317500" lvl="0" marL="457200" marR="0" rtl="0" algn="l">
              <a:lnSpc>
                <a:spcPct val="100000"/>
              </a:lnSpc>
              <a:spcBef>
                <a:spcPts val="0"/>
              </a:spcBef>
              <a:spcAft>
                <a:spcPts val="0"/>
              </a:spcAft>
              <a:buSzPts val="1400"/>
              <a:buChar char="●"/>
            </a:pPr>
            <a:r>
              <a:rPr lang="en-US"/>
              <a:t>Loss function:  </a:t>
            </a:r>
            <a:endParaRPr/>
          </a:p>
          <a:p>
            <a:pPr indent="-317500" lvl="1" marL="914400" marR="0" rtl="0" algn="l">
              <a:lnSpc>
                <a:spcPct val="100000"/>
              </a:lnSpc>
              <a:spcBef>
                <a:spcPts val="0"/>
              </a:spcBef>
              <a:spcAft>
                <a:spcPts val="0"/>
              </a:spcAft>
              <a:buSzPts val="1400"/>
              <a:buChar char="○"/>
            </a:pPr>
            <a:r>
              <a:rPr lang="en-US"/>
              <a:t>binary cross-entropy</a:t>
            </a:r>
            <a:endParaRPr/>
          </a:p>
          <a:p>
            <a:pPr indent="-317500" lvl="0" marL="457200" marR="0" rtl="0" algn="l">
              <a:lnSpc>
                <a:spcPct val="100000"/>
              </a:lnSpc>
              <a:spcBef>
                <a:spcPts val="0"/>
              </a:spcBef>
              <a:spcAft>
                <a:spcPts val="0"/>
              </a:spcAft>
              <a:buSzPts val="1400"/>
              <a:buChar char="●"/>
            </a:pPr>
            <a:r>
              <a:rPr lang="en-US"/>
              <a:t>Gradients: </a:t>
            </a:r>
            <a:endParaRPr/>
          </a:p>
        </p:txBody>
      </p:sp>
      <p:pic>
        <p:nvPicPr>
          <p:cNvPr id="277" name="Google Shape;277;p33"/>
          <p:cNvPicPr preferRelativeResize="0"/>
          <p:nvPr/>
        </p:nvPicPr>
        <p:blipFill>
          <a:blip r:embed="rId3">
            <a:alphaModFix/>
          </a:blip>
          <a:stretch>
            <a:fillRect/>
          </a:stretch>
        </p:blipFill>
        <p:spPr>
          <a:xfrm>
            <a:off x="2935325" y="3974925"/>
            <a:ext cx="4843125" cy="461250"/>
          </a:xfrm>
          <a:prstGeom prst="rect">
            <a:avLst/>
          </a:prstGeom>
          <a:noFill/>
          <a:ln>
            <a:noFill/>
          </a:ln>
        </p:spPr>
      </p:pic>
      <p:pic>
        <p:nvPicPr>
          <p:cNvPr id="278" name="Google Shape;278;p33"/>
          <p:cNvPicPr preferRelativeResize="0"/>
          <p:nvPr/>
        </p:nvPicPr>
        <p:blipFill>
          <a:blip r:embed="rId4">
            <a:alphaModFix/>
          </a:blip>
          <a:stretch>
            <a:fillRect/>
          </a:stretch>
        </p:blipFill>
        <p:spPr>
          <a:xfrm>
            <a:off x="2935325" y="4436163"/>
            <a:ext cx="2924175" cy="476250"/>
          </a:xfrm>
          <a:prstGeom prst="rect">
            <a:avLst/>
          </a:prstGeom>
          <a:noFill/>
          <a:ln>
            <a:noFill/>
          </a:ln>
        </p:spPr>
      </p:pic>
      <p:pic>
        <p:nvPicPr>
          <p:cNvPr id="279" name="Google Shape;279;p33"/>
          <p:cNvPicPr preferRelativeResize="0"/>
          <p:nvPr/>
        </p:nvPicPr>
        <p:blipFill>
          <a:blip r:embed="rId5">
            <a:alphaModFix/>
          </a:blip>
          <a:stretch>
            <a:fillRect/>
          </a:stretch>
        </p:blipFill>
        <p:spPr>
          <a:xfrm>
            <a:off x="333850" y="1100890"/>
            <a:ext cx="3674300" cy="2224673"/>
          </a:xfrm>
          <a:prstGeom prst="rect">
            <a:avLst/>
          </a:prstGeom>
          <a:noFill/>
          <a:ln>
            <a:noFill/>
          </a:ln>
        </p:spPr>
      </p:pic>
      <p:sp>
        <p:nvSpPr>
          <p:cNvPr id="280" name="Google Shape;280;p33"/>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81" name="Google Shape;281;p33"/>
          <p:cNvPicPr preferRelativeResize="0"/>
          <p:nvPr/>
        </p:nvPicPr>
        <p:blipFill>
          <a:blip r:embed="rId6">
            <a:alphaModFix/>
          </a:blip>
          <a:stretch>
            <a:fillRect/>
          </a:stretch>
        </p:blipFill>
        <p:spPr>
          <a:xfrm>
            <a:off x="4008150" y="1771651"/>
            <a:ext cx="3906047" cy="218425"/>
          </a:xfrm>
          <a:prstGeom prst="rect">
            <a:avLst/>
          </a:prstGeom>
          <a:noFill/>
          <a:ln>
            <a:noFill/>
          </a:ln>
        </p:spPr>
      </p:pic>
      <p:pic>
        <p:nvPicPr>
          <p:cNvPr id="282" name="Google Shape;282;p33"/>
          <p:cNvPicPr preferRelativeResize="0"/>
          <p:nvPr/>
        </p:nvPicPr>
        <p:blipFill>
          <a:blip r:embed="rId7">
            <a:alphaModFix/>
          </a:blip>
          <a:stretch>
            <a:fillRect/>
          </a:stretch>
        </p:blipFill>
        <p:spPr>
          <a:xfrm>
            <a:off x="4768400" y="2205473"/>
            <a:ext cx="1488098" cy="218425"/>
          </a:xfrm>
          <a:prstGeom prst="rect">
            <a:avLst/>
          </a:prstGeom>
          <a:noFill/>
          <a:ln>
            <a:noFill/>
          </a:ln>
        </p:spPr>
      </p:pic>
      <p:pic>
        <p:nvPicPr>
          <p:cNvPr id="283" name="Google Shape;283;p33"/>
          <p:cNvPicPr preferRelativeResize="0"/>
          <p:nvPr/>
        </p:nvPicPr>
        <p:blipFill>
          <a:blip r:embed="rId8">
            <a:alphaModFix/>
          </a:blip>
          <a:stretch>
            <a:fillRect/>
          </a:stretch>
        </p:blipFill>
        <p:spPr>
          <a:xfrm>
            <a:off x="3091850" y="3453438"/>
            <a:ext cx="1467656" cy="46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Perceptron: Example</a:t>
            </a:r>
            <a:endParaRPr sz="2000">
              <a:solidFill>
                <a:schemeClr val="lt1"/>
              </a:solidFill>
              <a:latin typeface="Arial"/>
              <a:ea typeface="Arial"/>
              <a:cs typeface="Arial"/>
              <a:sym typeface="Arial"/>
            </a:endParaRPr>
          </a:p>
        </p:txBody>
      </p:sp>
      <p:sp>
        <p:nvSpPr>
          <p:cNvPr id="289" name="Google Shape;289;p34"/>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4"/>
          <p:cNvSpPr/>
          <p:nvPr/>
        </p:nvSpPr>
        <p:spPr>
          <a:xfrm>
            <a:off x="803625" y="1854700"/>
            <a:ext cx="659700" cy="640500"/>
          </a:xfrm>
          <a:prstGeom prst="ellipse">
            <a:avLst/>
          </a:prstGeom>
          <a:solidFill>
            <a:srgbClr val="CCCCCC"/>
          </a:solidFill>
          <a:ln cap="flat" cmpd="sng" w="19050">
            <a:solidFill>
              <a:srgbClr val="0078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a:t>
            </a:r>
            <a:r>
              <a:rPr b="0" baseline="-25000" i="0" lang="en-US" sz="1800" u="none" cap="none" strike="noStrike">
                <a:solidFill>
                  <a:srgbClr val="000000"/>
                </a:solidFill>
                <a:latin typeface="Arial"/>
                <a:ea typeface="Arial"/>
                <a:cs typeface="Arial"/>
                <a:sym typeface="Arial"/>
              </a:rPr>
              <a:t>1</a:t>
            </a:r>
            <a:endParaRPr b="0" baseline="-25000" i="0" sz="1800" u="none" cap="none" strike="noStrike">
              <a:solidFill>
                <a:srgbClr val="000000"/>
              </a:solidFill>
              <a:latin typeface="Arial"/>
              <a:ea typeface="Arial"/>
              <a:cs typeface="Arial"/>
              <a:sym typeface="Arial"/>
            </a:endParaRPr>
          </a:p>
        </p:txBody>
      </p:sp>
      <p:sp>
        <p:nvSpPr>
          <p:cNvPr id="291" name="Google Shape;291;p34"/>
          <p:cNvSpPr/>
          <p:nvPr/>
        </p:nvSpPr>
        <p:spPr>
          <a:xfrm>
            <a:off x="830600" y="3469225"/>
            <a:ext cx="659700" cy="640500"/>
          </a:xfrm>
          <a:prstGeom prst="ellipse">
            <a:avLst/>
          </a:prstGeom>
          <a:solidFill>
            <a:srgbClr val="CCCCCC"/>
          </a:solidFill>
          <a:ln cap="flat" cmpd="sng" w="19050">
            <a:solidFill>
              <a:srgbClr val="0078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Arial"/>
                <a:ea typeface="Arial"/>
                <a:cs typeface="Arial"/>
                <a:sym typeface="Arial"/>
              </a:rPr>
              <a:t>x</a:t>
            </a:r>
            <a:r>
              <a:rPr b="0" baseline="-25000" i="0" lang="en-US" sz="1800" u="none" cap="none" strike="noStrike">
                <a:solidFill>
                  <a:srgbClr val="000000"/>
                </a:solidFill>
                <a:latin typeface="Arial"/>
                <a:ea typeface="Arial"/>
                <a:cs typeface="Arial"/>
                <a:sym typeface="Arial"/>
              </a:rPr>
              <a:t>2</a:t>
            </a:r>
            <a:endParaRPr b="0" baseline="-25000" i="0" sz="1800" u="none" cap="none" strike="noStrike">
              <a:solidFill>
                <a:srgbClr val="000000"/>
              </a:solidFill>
              <a:latin typeface="Arial"/>
              <a:ea typeface="Arial"/>
              <a:cs typeface="Arial"/>
              <a:sym typeface="Arial"/>
            </a:endParaRPr>
          </a:p>
        </p:txBody>
      </p:sp>
      <p:sp>
        <p:nvSpPr>
          <p:cNvPr id="292" name="Google Shape;292;p34"/>
          <p:cNvSpPr/>
          <p:nvPr/>
        </p:nvSpPr>
        <p:spPr>
          <a:xfrm>
            <a:off x="2358850" y="2600125"/>
            <a:ext cx="659700" cy="640500"/>
          </a:xfrm>
          <a:prstGeom prst="ellipse">
            <a:avLst/>
          </a:prstGeom>
          <a:solidFill>
            <a:srgbClr val="CCCC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3" name="Google Shape;293;p34"/>
          <p:cNvCxnSpPr>
            <a:stCxn id="290" idx="6"/>
            <a:endCxn id="292" idx="2"/>
          </p:cNvCxnSpPr>
          <p:nvPr/>
        </p:nvCxnSpPr>
        <p:spPr>
          <a:xfrm>
            <a:off x="1463325" y="2174950"/>
            <a:ext cx="895500" cy="745500"/>
          </a:xfrm>
          <a:prstGeom prst="straightConnector1">
            <a:avLst/>
          </a:prstGeom>
          <a:noFill/>
          <a:ln cap="flat" cmpd="sng" w="9525">
            <a:solidFill>
              <a:srgbClr val="666666"/>
            </a:solidFill>
            <a:prstDash val="solid"/>
            <a:round/>
            <a:headEnd len="sm" w="sm" type="none"/>
            <a:tailEnd len="med" w="med" type="triangle"/>
          </a:ln>
        </p:spPr>
      </p:cxnSp>
      <p:cxnSp>
        <p:nvCxnSpPr>
          <p:cNvPr id="294" name="Google Shape;294;p34"/>
          <p:cNvCxnSpPr>
            <a:stCxn id="291" idx="6"/>
            <a:endCxn id="292" idx="2"/>
          </p:cNvCxnSpPr>
          <p:nvPr/>
        </p:nvCxnSpPr>
        <p:spPr>
          <a:xfrm flipH="1" rot="10800000">
            <a:off x="1490300" y="2920375"/>
            <a:ext cx="868500" cy="869100"/>
          </a:xfrm>
          <a:prstGeom prst="straightConnector1">
            <a:avLst/>
          </a:prstGeom>
          <a:noFill/>
          <a:ln cap="flat" cmpd="sng" w="9525">
            <a:solidFill>
              <a:srgbClr val="666666"/>
            </a:solidFill>
            <a:prstDash val="solid"/>
            <a:round/>
            <a:headEnd len="sm" w="sm" type="none"/>
            <a:tailEnd len="med" w="med" type="triangle"/>
          </a:ln>
        </p:spPr>
      </p:cxnSp>
      <p:pic>
        <p:nvPicPr>
          <p:cNvPr id="295" name="Google Shape;295;p34"/>
          <p:cNvPicPr preferRelativeResize="0"/>
          <p:nvPr/>
        </p:nvPicPr>
        <p:blipFill>
          <a:blip r:embed="rId3">
            <a:alphaModFix/>
          </a:blip>
          <a:stretch>
            <a:fillRect/>
          </a:stretch>
        </p:blipFill>
        <p:spPr>
          <a:xfrm>
            <a:off x="3285788" y="2190373"/>
            <a:ext cx="1438600" cy="226450"/>
          </a:xfrm>
          <a:prstGeom prst="rect">
            <a:avLst/>
          </a:prstGeom>
          <a:noFill/>
          <a:ln>
            <a:noFill/>
          </a:ln>
        </p:spPr>
      </p:pic>
      <p:cxnSp>
        <p:nvCxnSpPr>
          <p:cNvPr id="296" name="Google Shape;296;p34"/>
          <p:cNvCxnSpPr>
            <a:stCxn id="292" idx="6"/>
          </p:cNvCxnSpPr>
          <p:nvPr/>
        </p:nvCxnSpPr>
        <p:spPr>
          <a:xfrm flipH="1" rot="10800000">
            <a:off x="3018550" y="2914675"/>
            <a:ext cx="324600" cy="5700"/>
          </a:xfrm>
          <a:prstGeom prst="straightConnector1">
            <a:avLst/>
          </a:prstGeom>
          <a:noFill/>
          <a:ln cap="flat" cmpd="sng" w="9525">
            <a:solidFill>
              <a:schemeClr val="dk2"/>
            </a:solidFill>
            <a:prstDash val="solid"/>
            <a:round/>
            <a:headEnd len="med" w="med" type="none"/>
            <a:tailEnd len="med" w="med" type="triangle"/>
          </a:ln>
        </p:spPr>
      </p:cxnSp>
      <p:pic>
        <p:nvPicPr>
          <p:cNvPr id="297" name="Google Shape;297;p34"/>
          <p:cNvPicPr preferRelativeResize="0"/>
          <p:nvPr/>
        </p:nvPicPr>
        <p:blipFill>
          <a:blip r:embed="rId4">
            <a:alphaModFix/>
          </a:blip>
          <a:stretch>
            <a:fillRect/>
          </a:stretch>
        </p:blipFill>
        <p:spPr>
          <a:xfrm>
            <a:off x="1173499" y="2571758"/>
            <a:ext cx="716100" cy="190966"/>
          </a:xfrm>
          <a:prstGeom prst="rect">
            <a:avLst/>
          </a:prstGeom>
          <a:noFill/>
          <a:ln>
            <a:noFill/>
          </a:ln>
        </p:spPr>
      </p:pic>
      <p:pic>
        <p:nvPicPr>
          <p:cNvPr id="298" name="Google Shape;298;p34"/>
          <p:cNvPicPr preferRelativeResize="0"/>
          <p:nvPr/>
        </p:nvPicPr>
        <p:blipFill>
          <a:blip r:embed="rId5">
            <a:alphaModFix/>
          </a:blip>
          <a:stretch>
            <a:fillRect/>
          </a:stretch>
        </p:blipFill>
        <p:spPr>
          <a:xfrm>
            <a:off x="1756000" y="3701134"/>
            <a:ext cx="868500" cy="176675"/>
          </a:xfrm>
          <a:prstGeom prst="rect">
            <a:avLst/>
          </a:prstGeom>
          <a:noFill/>
          <a:ln>
            <a:noFill/>
          </a:ln>
        </p:spPr>
      </p:pic>
      <p:pic>
        <p:nvPicPr>
          <p:cNvPr id="299" name="Google Shape;299;p34"/>
          <p:cNvPicPr preferRelativeResize="0"/>
          <p:nvPr/>
        </p:nvPicPr>
        <p:blipFill>
          <a:blip r:embed="rId6">
            <a:alphaModFix/>
          </a:blip>
          <a:stretch>
            <a:fillRect/>
          </a:stretch>
        </p:blipFill>
        <p:spPr>
          <a:xfrm>
            <a:off x="3448775" y="2809748"/>
            <a:ext cx="1783800" cy="221247"/>
          </a:xfrm>
          <a:prstGeom prst="rect">
            <a:avLst/>
          </a:prstGeom>
          <a:noFill/>
          <a:ln>
            <a:noFill/>
          </a:ln>
        </p:spPr>
      </p:pic>
      <p:pic>
        <p:nvPicPr>
          <p:cNvPr id="300" name="Google Shape;300;p34"/>
          <p:cNvPicPr preferRelativeResize="0"/>
          <p:nvPr/>
        </p:nvPicPr>
        <p:blipFill>
          <a:blip r:embed="rId7">
            <a:alphaModFix/>
          </a:blip>
          <a:stretch>
            <a:fillRect/>
          </a:stretch>
        </p:blipFill>
        <p:spPr>
          <a:xfrm>
            <a:off x="5338200" y="1805962"/>
            <a:ext cx="3156373" cy="2109575"/>
          </a:xfrm>
          <a:prstGeom prst="rect">
            <a:avLst/>
          </a:prstGeom>
          <a:noFill/>
          <a:ln>
            <a:noFill/>
          </a:ln>
        </p:spPr>
      </p:pic>
      <p:pic>
        <p:nvPicPr>
          <p:cNvPr id="301" name="Google Shape;301;p34"/>
          <p:cNvPicPr preferRelativeResize="0"/>
          <p:nvPr/>
        </p:nvPicPr>
        <p:blipFill>
          <a:blip r:embed="rId8">
            <a:alphaModFix/>
          </a:blip>
          <a:stretch>
            <a:fillRect/>
          </a:stretch>
        </p:blipFill>
        <p:spPr>
          <a:xfrm>
            <a:off x="6781775" y="2190383"/>
            <a:ext cx="1438575" cy="159842"/>
          </a:xfrm>
          <a:prstGeom prst="rect">
            <a:avLst/>
          </a:prstGeom>
          <a:noFill/>
          <a:ln>
            <a:noFill/>
          </a:ln>
        </p:spPr>
      </p:pic>
      <p:cxnSp>
        <p:nvCxnSpPr>
          <p:cNvPr id="302" name="Google Shape;302;p34"/>
          <p:cNvCxnSpPr/>
          <p:nvPr/>
        </p:nvCxnSpPr>
        <p:spPr>
          <a:xfrm>
            <a:off x="5957900" y="1685925"/>
            <a:ext cx="214200" cy="428700"/>
          </a:xfrm>
          <a:prstGeom prst="straightConnector1">
            <a:avLst/>
          </a:prstGeom>
          <a:noFill/>
          <a:ln cap="flat" cmpd="sng" w="9525">
            <a:solidFill>
              <a:schemeClr val="dk2"/>
            </a:solidFill>
            <a:prstDash val="solid"/>
            <a:round/>
            <a:headEnd len="med" w="med" type="none"/>
            <a:tailEnd len="med" w="med" type="triangle"/>
          </a:ln>
        </p:spPr>
      </p:cxnSp>
      <p:pic>
        <p:nvPicPr>
          <p:cNvPr id="303" name="Google Shape;303;p34"/>
          <p:cNvPicPr preferRelativeResize="0"/>
          <p:nvPr/>
        </p:nvPicPr>
        <p:blipFill>
          <a:blip r:embed="rId9">
            <a:alphaModFix/>
          </a:blip>
          <a:stretch>
            <a:fillRect/>
          </a:stretch>
        </p:blipFill>
        <p:spPr>
          <a:xfrm>
            <a:off x="5110175" y="1279625"/>
            <a:ext cx="1790700" cy="381000"/>
          </a:xfrm>
          <a:prstGeom prst="rect">
            <a:avLst/>
          </a:prstGeom>
          <a:noFill/>
          <a:ln>
            <a:noFill/>
          </a:ln>
        </p:spPr>
      </p:pic>
      <p:cxnSp>
        <p:nvCxnSpPr>
          <p:cNvPr id="304" name="Google Shape;304;p34"/>
          <p:cNvCxnSpPr/>
          <p:nvPr/>
        </p:nvCxnSpPr>
        <p:spPr>
          <a:xfrm flipH="1" rot="10800000">
            <a:off x="7539050" y="3011850"/>
            <a:ext cx="399900" cy="1100100"/>
          </a:xfrm>
          <a:prstGeom prst="straightConnector1">
            <a:avLst/>
          </a:prstGeom>
          <a:noFill/>
          <a:ln cap="flat" cmpd="sng" w="9525">
            <a:solidFill>
              <a:schemeClr val="dk2"/>
            </a:solidFill>
            <a:prstDash val="solid"/>
            <a:round/>
            <a:headEnd len="med" w="med" type="none"/>
            <a:tailEnd len="med" w="med" type="triangle"/>
          </a:ln>
        </p:spPr>
      </p:cxnSp>
      <p:pic>
        <p:nvPicPr>
          <p:cNvPr id="305" name="Google Shape;305;p34"/>
          <p:cNvPicPr preferRelativeResize="0"/>
          <p:nvPr/>
        </p:nvPicPr>
        <p:blipFill>
          <a:blip r:embed="rId10">
            <a:alphaModFix/>
          </a:blip>
          <a:stretch>
            <a:fillRect/>
          </a:stretch>
        </p:blipFill>
        <p:spPr>
          <a:xfrm>
            <a:off x="6662863" y="4111950"/>
            <a:ext cx="1676400" cy="381000"/>
          </a:xfrm>
          <a:prstGeom prst="rect">
            <a:avLst/>
          </a:prstGeom>
          <a:noFill/>
          <a:ln>
            <a:noFill/>
          </a:ln>
        </p:spPr>
      </p:pic>
      <p:cxnSp>
        <p:nvCxnSpPr>
          <p:cNvPr id="306" name="Google Shape;306;p34"/>
          <p:cNvCxnSpPr/>
          <p:nvPr/>
        </p:nvCxnSpPr>
        <p:spPr>
          <a:xfrm flipH="1" rot="10800000">
            <a:off x="5857875" y="3400550"/>
            <a:ext cx="328500" cy="785700"/>
          </a:xfrm>
          <a:prstGeom prst="straightConnector1">
            <a:avLst/>
          </a:prstGeom>
          <a:noFill/>
          <a:ln cap="flat" cmpd="sng" w="9525">
            <a:solidFill>
              <a:schemeClr val="dk2"/>
            </a:solidFill>
            <a:prstDash val="solid"/>
            <a:round/>
            <a:headEnd len="med" w="med" type="none"/>
            <a:tailEnd len="med" w="med" type="triangle"/>
          </a:ln>
        </p:spPr>
      </p:cxnSp>
      <p:pic>
        <p:nvPicPr>
          <p:cNvPr id="307" name="Google Shape;307;p34"/>
          <p:cNvPicPr preferRelativeResize="0"/>
          <p:nvPr/>
        </p:nvPicPr>
        <p:blipFill>
          <a:blip r:embed="rId11">
            <a:alphaModFix/>
          </a:blip>
          <a:stretch>
            <a:fillRect/>
          </a:stretch>
        </p:blipFill>
        <p:spPr>
          <a:xfrm>
            <a:off x="4938725" y="4180125"/>
            <a:ext cx="1495425" cy="381000"/>
          </a:xfrm>
          <a:prstGeom prst="rect">
            <a:avLst/>
          </a:prstGeom>
          <a:noFill/>
          <a:ln>
            <a:noFill/>
          </a:ln>
        </p:spPr>
      </p:pic>
      <p:pic>
        <p:nvPicPr>
          <p:cNvPr id="308" name="Google Shape;308;p34"/>
          <p:cNvPicPr preferRelativeResize="0"/>
          <p:nvPr/>
        </p:nvPicPr>
        <p:blipFill>
          <a:blip r:embed="rId12">
            <a:alphaModFix/>
          </a:blip>
          <a:stretch>
            <a:fillRect/>
          </a:stretch>
        </p:blipFill>
        <p:spPr>
          <a:xfrm>
            <a:off x="2330650" y="2161442"/>
            <a:ext cx="716100" cy="167585"/>
          </a:xfrm>
          <a:prstGeom prst="rect">
            <a:avLst/>
          </a:prstGeom>
          <a:noFill/>
          <a:ln>
            <a:noFill/>
          </a:ln>
        </p:spPr>
      </p:pic>
      <p:cxnSp>
        <p:nvCxnSpPr>
          <p:cNvPr id="309" name="Google Shape;309;p34"/>
          <p:cNvCxnSpPr>
            <a:stCxn id="308" idx="2"/>
            <a:endCxn id="292" idx="0"/>
          </p:cNvCxnSpPr>
          <p:nvPr/>
        </p:nvCxnSpPr>
        <p:spPr>
          <a:xfrm>
            <a:off x="2688700" y="2329026"/>
            <a:ext cx="0" cy="271200"/>
          </a:xfrm>
          <a:prstGeom prst="straightConnector1">
            <a:avLst/>
          </a:prstGeom>
          <a:noFill/>
          <a:ln cap="flat" cmpd="sng" w="9525">
            <a:solidFill>
              <a:schemeClr val="dk2"/>
            </a:solidFill>
            <a:prstDash val="solid"/>
            <a:round/>
            <a:headEnd len="med" w="med" type="none"/>
            <a:tailEnd len="med" w="med" type="triangle"/>
          </a:ln>
        </p:spPr>
      </p:cxnSp>
      <p:sp>
        <p:nvSpPr>
          <p:cNvPr id="310" name="Google Shape;310;p34"/>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9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Perceptron: </a:t>
            </a:r>
            <a:r>
              <a:rPr lang="en-US" sz="2000">
                <a:solidFill>
                  <a:schemeClr val="lt1"/>
                </a:solidFill>
              </a:rPr>
              <a:t>Multi Output</a:t>
            </a:r>
            <a:endParaRPr sz="2000">
              <a:solidFill>
                <a:schemeClr val="lt1"/>
              </a:solidFill>
              <a:latin typeface="Arial"/>
              <a:ea typeface="Arial"/>
              <a:cs typeface="Arial"/>
              <a:sym typeface="Arial"/>
            </a:endParaRPr>
          </a:p>
        </p:txBody>
      </p:sp>
      <p:sp>
        <p:nvSpPr>
          <p:cNvPr id="316" name="Google Shape;316;p35"/>
          <p:cNvSpPr txBox="1"/>
          <p:nvPr/>
        </p:nvSpPr>
        <p:spPr>
          <a:xfrm>
            <a:off x="17554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5"/>
          <p:cNvSpPr/>
          <p:nvPr/>
        </p:nvSpPr>
        <p:spPr>
          <a:xfrm>
            <a:off x="575025" y="2540500"/>
            <a:ext cx="659700" cy="640500"/>
          </a:xfrm>
          <a:prstGeom prst="ellipse">
            <a:avLst/>
          </a:prstGeom>
          <a:solidFill>
            <a:srgbClr val="CCCCCC"/>
          </a:solidFill>
          <a:ln cap="flat" cmpd="sng" w="19050">
            <a:solidFill>
              <a:srgbClr val="0078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a:t>
            </a:r>
            <a:r>
              <a:rPr baseline="-25000" lang="en-US" sz="1800"/>
              <a:t>2</a:t>
            </a:r>
            <a:endParaRPr b="0" baseline="-25000" i="0" sz="1800" u="none" cap="none" strike="noStrike">
              <a:solidFill>
                <a:srgbClr val="000000"/>
              </a:solidFill>
              <a:latin typeface="Arial"/>
              <a:ea typeface="Arial"/>
              <a:cs typeface="Arial"/>
              <a:sym typeface="Arial"/>
            </a:endParaRPr>
          </a:p>
        </p:txBody>
      </p:sp>
      <p:sp>
        <p:nvSpPr>
          <p:cNvPr id="318" name="Google Shape;318;p35"/>
          <p:cNvSpPr/>
          <p:nvPr/>
        </p:nvSpPr>
        <p:spPr>
          <a:xfrm>
            <a:off x="602000" y="3469225"/>
            <a:ext cx="659700" cy="640500"/>
          </a:xfrm>
          <a:prstGeom prst="ellipse">
            <a:avLst/>
          </a:prstGeom>
          <a:solidFill>
            <a:srgbClr val="CCCCCC"/>
          </a:solidFill>
          <a:ln cap="flat" cmpd="sng" w="19050">
            <a:solidFill>
              <a:srgbClr val="0078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Arial"/>
                <a:ea typeface="Arial"/>
                <a:cs typeface="Arial"/>
                <a:sym typeface="Arial"/>
              </a:rPr>
              <a:t>x</a:t>
            </a:r>
            <a:r>
              <a:rPr baseline="-25000" lang="en-US" sz="1800"/>
              <a:t>3</a:t>
            </a:r>
            <a:endParaRPr b="0" baseline="-25000" i="0" sz="1800" u="none" cap="none" strike="noStrike">
              <a:solidFill>
                <a:srgbClr val="000000"/>
              </a:solidFill>
              <a:latin typeface="Arial"/>
              <a:ea typeface="Arial"/>
              <a:cs typeface="Arial"/>
              <a:sym typeface="Arial"/>
            </a:endParaRPr>
          </a:p>
        </p:txBody>
      </p:sp>
      <p:sp>
        <p:nvSpPr>
          <p:cNvPr id="319" name="Google Shape;319;p35"/>
          <p:cNvSpPr/>
          <p:nvPr/>
        </p:nvSpPr>
        <p:spPr>
          <a:xfrm>
            <a:off x="2130250" y="2981125"/>
            <a:ext cx="659700" cy="640500"/>
          </a:xfrm>
          <a:prstGeom prst="ellipse">
            <a:avLst/>
          </a:prstGeom>
          <a:solidFill>
            <a:srgbClr val="CCCC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0" name="Google Shape;320;p35"/>
          <p:cNvCxnSpPr>
            <a:stCxn id="317" idx="6"/>
            <a:endCxn id="319" idx="2"/>
          </p:cNvCxnSpPr>
          <p:nvPr/>
        </p:nvCxnSpPr>
        <p:spPr>
          <a:xfrm>
            <a:off x="1234725" y="2860750"/>
            <a:ext cx="895500" cy="440700"/>
          </a:xfrm>
          <a:prstGeom prst="straightConnector1">
            <a:avLst/>
          </a:prstGeom>
          <a:noFill/>
          <a:ln cap="flat" cmpd="sng" w="9525">
            <a:solidFill>
              <a:srgbClr val="666666"/>
            </a:solidFill>
            <a:prstDash val="solid"/>
            <a:round/>
            <a:headEnd len="sm" w="sm" type="none"/>
            <a:tailEnd len="med" w="med" type="triangle"/>
          </a:ln>
        </p:spPr>
      </p:cxnSp>
      <p:cxnSp>
        <p:nvCxnSpPr>
          <p:cNvPr id="321" name="Google Shape;321;p35"/>
          <p:cNvCxnSpPr>
            <a:stCxn id="318" idx="6"/>
            <a:endCxn id="319" idx="2"/>
          </p:cNvCxnSpPr>
          <p:nvPr/>
        </p:nvCxnSpPr>
        <p:spPr>
          <a:xfrm flipH="1" rot="10800000">
            <a:off x="1261700" y="3301375"/>
            <a:ext cx="868500" cy="488100"/>
          </a:xfrm>
          <a:prstGeom prst="straightConnector1">
            <a:avLst/>
          </a:prstGeom>
          <a:noFill/>
          <a:ln cap="flat" cmpd="sng" w="9525">
            <a:solidFill>
              <a:srgbClr val="666666"/>
            </a:solidFill>
            <a:prstDash val="solid"/>
            <a:round/>
            <a:headEnd len="sm" w="sm" type="none"/>
            <a:tailEnd len="med" w="med" type="triangle"/>
          </a:ln>
        </p:spPr>
      </p:cxnSp>
      <p:cxnSp>
        <p:nvCxnSpPr>
          <p:cNvPr id="322" name="Google Shape;322;p35"/>
          <p:cNvCxnSpPr>
            <a:stCxn id="323" idx="6"/>
            <a:endCxn id="319" idx="2"/>
          </p:cNvCxnSpPr>
          <p:nvPr/>
        </p:nvCxnSpPr>
        <p:spPr>
          <a:xfrm>
            <a:off x="1234750" y="1962775"/>
            <a:ext cx="895500" cy="1338600"/>
          </a:xfrm>
          <a:prstGeom prst="straightConnector1">
            <a:avLst/>
          </a:prstGeom>
          <a:noFill/>
          <a:ln cap="flat" cmpd="sng" w="9525">
            <a:solidFill>
              <a:srgbClr val="666666"/>
            </a:solidFill>
            <a:prstDash val="solid"/>
            <a:round/>
            <a:headEnd len="sm" w="sm" type="none"/>
            <a:tailEnd len="med" w="med" type="triangle"/>
          </a:ln>
        </p:spPr>
      </p:cxnSp>
      <p:sp>
        <p:nvSpPr>
          <p:cNvPr id="324" name="Google Shape;324;p35"/>
          <p:cNvSpPr/>
          <p:nvPr/>
        </p:nvSpPr>
        <p:spPr>
          <a:xfrm>
            <a:off x="2054050" y="1914325"/>
            <a:ext cx="659700" cy="640500"/>
          </a:xfrm>
          <a:prstGeom prst="ellipse">
            <a:avLst/>
          </a:prstGeom>
          <a:solidFill>
            <a:srgbClr val="CCCC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5" name="Google Shape;325;p35"/>
          <p:cNvCxnSpPr>
            <a:endCxn id="324" idx="2"/>
          </p:cNvCxnSpPr>
          <p:nvPr/>
        </p:nvCxnSpPr>
        <p:spPr>
          <a:xfrm>
            <a:off x="1234750" y="1962775"/>
            <a:ext cx="819300" cy="2718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35"/>
          <p:cNvCxnSpPr>
            <a:endCxn id="324" idx="2"/>
          </p:cNvCxnSpPr>
          <p:nvPr/>
        </p:nvCxnSpPr>
        <p:spPr>
          <a:xfrm flipH="1" rot="10800000">
            <a:off x="1234750" y="2234575"/>
            <a:ext cx="819300" cy="62610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35"/>
          <p:cNvCxnSpPr>
            <a:endCxn id="324" idx="2"/>
          </p:cNvCxnSpPr>
          <p:nvPr/>
        </p:nvCxnSpPr>
        <p:spPr>
          <a:xfrm flipH="1" rot="10800000">
            <a:off x="1261750" y="2234575"/>
            <a:ext cx="792300" cy="1554900"/>
          </a:xfrm>
          <a:prstGeom prst="straightConnector1">
            <a:avLst/>
          </a:prstGeom>
          <a:noFill/>
          <a:ln cap="flat" cmpd="sng" w="9525">
            <a:solidFill>
              <a:srgbClr val="666666"/>
            </a:solidFill>
            <a:prstDash val="solid"/>
            <a:round/>
            <a:headEnd len="sm" w="sm" type="none"/>
            <a:tailEnd len="med" w="med" type="triangle"/>
          </a:ln>
        </p:spPr>
      </p:cxnSp>
      <p:cxnSp>
        <p:nvCxnSpPr>
          <p:cNvPr id="328" name="Google Shape;328;p35"/>
          <p:cNvCxnSpPr/>
          <p:nvPr/>
        </p:nvCxnSpPr>
        <p:spPr>
          <a:xfrm flipH="1" rot="10800000">
            <a:off x="2713750" y="2227075"/>
            <a:ext cx="343200" cy="750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p35"/>
          <p:cNvCxnSpPr/>
          <p:nvPr/>
        </p:nvCxnSpPr>
        <p:spPr>
          <a:xfrm flipH="1" rot="10800000">
            <a:off x="2790000" y="3297625"/>
            <a:ext cx="343200" cy="7500"/>
          </a:xfrm>
          <a:prstGeom prst="straightConnector1">
            <a:avLst/>
          </a:prstGeom>
          <a:noFill/>
          <a:ln cap="flat" cmpd="sng" w="9525">
            <a:solidFill>
              <a:schemeClr val="dk2"/>
            </a:solidFill>
            <a:prstDash val="solid"/>
            <a:round/>
            <a:headEnd len="med" w="med" type="none"/>
            <a:tailEnd len="med" w="med" type="triangle"/>
          </a:ln>
        </p:spPr>
      </p:cxnSp>
      <p:sp>
        <p:nvSpPr>
          <p:cNvPr id="330" name="Google Shape;330;p35"/>
          <p:cNvSpPr/>
          <p:nvPr/>
        </p:nvSpPr>
        <p:spPr>
          <a:xfrm>
            <a:off x="602000" y="1640425"/>
            <a:ext cx="659700" cy="640500"/>
          </a:xfrm>
          <a:prstGeom prst="ellipse">
            <a:avLst/>
          </a:prstGeom>
          <a:solidFill>
            <a:srgbClr val="CCCCCC"/>
          </a:solidFill>
          <a:ln cap="flat" cmpd="sng" w="19050">
            <a:solidFill>
              <a:srgbClr val="0078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Arial"/>
                <a:ea typeface="Arial"/>
                <a:cs typeface="Arial"/>
                <a:sym typeface="Arial"/>
              </a:rPr>
              <a:t>x</a:t>
            </a:r>
            <a:r>
              <a:rPr baseline="-25000" lang="en-US" sz="1800"/>
              <a:t>1</a:t>
            </a:r>
            <a:endParaRPr b="0" baseline="-25000" i="0" sz="1800" u="none" cap="none" strike="noStrike">
              <a:solidFill>
                <a:srgbClr val="000000"/>
              </a:solidFill>
              <a:latin typeface="Arial"/>
              <a:ea typeface="Arial"/>
              <a:cs typeface="Arial"/>
              <a:sym typeface="Arial"/>
            </a:endParaRPr>
          </a:p>
        </p:txBody>
      </p:sp>
      <p:pic>
        <p:nvPicPr>
          <p:cNvPr id="331" name="Google Shape;331;p35"/>
          <p:cNvPicPr preferRelativeResize="0"/>
          <p:nvPr/>
        </p:nvPicPr>
        <p:blipFill>
          <a:blip r:embed="rId3">
            <a:alphaModFix/>
          </a:blip>
          <a:stretch>
            <a:fillRect/>
          </a:stretch>
        </p:blipFill>
        <p:spPr>
          <a:xfrm>
            <a:off x="1486275" y="1807325"/>
            <a:ext cx="343200" cy="147086"/>
          </a:xfrm>
          <a:prstGeom prst="rect">
            <a:avLst/>
          </a:prstGeom>
          <a:noFill/>
          <a:ln>
            <a:noFill/>
          </a:ln>
        </p:spPr>
      </p:pic>
      <p:pic>
        <p:nvPicPr>
          <p:cNvPr id="332" name="Google Shape;332;p35"/>
          <p:cNvPicPr preferRelativeResize="0"/>
          <p:nvPr/>
        </p:nvPicPr>
        <p:blipFill>
          <a:blip r:embed="rId4">
            <a:alphaModFix/>
          </a:blip>
          <a:stretch>
            <a:fillRect/>
          </a:stretch>
        </p:blipFill>
        <p:spPr>
          <a:xfrm>
            <a:off x="1234725" y="2407745"/>
            <a:ext cx="343200" cy="147086"/>
          </a:xfrm>
          <a:prstGeom prst="rect">
            <a:avLst/>
          </a:prstGeom>
          <a:noFill/>
          <a:ln>
            <a:noFill/>
          </a:ln>
        </p:spPr>
      </p:pic>
      <p:pic>
        <p:nvPicPr>
          <p:cNvPr id="333" name="Google Shape;333;p35"/>
          <p:cNvPicPr preferRelativeResize="0"/>
          <p:nvPr/>
        </p:nvPicPr>
        <p:blipFill>
          <a:blip r:embed="rId5">
            <a:alphaModFix/>
          </a:blip>
          <a:stretch>
            <a:fillRect/>
          </a:stretch>
        </p:blipFill>
        <p:spPr>
          <a:xfrm>
            <a:off x="1143075" y="3251572"/>
            <a:ext cx="343200" cy="147086"/>
          </a:xfrm>
          <a:prstGeom prst="rect">
            <a:avLst/>
          </a:prstGeom>
          <a:noFill/>
          <a:ln>
            <a:noFill/>
          </a:ln>
        </p:spPr>
      </p:pic>
      <p:pic>
        <p:nvPicPr>
          <p:cNvPr id="334" name="Google Shape;334;p35"/>
          <p:cNvPicPr preferRelativeResize="0"/>
          <p:nvPr/>
        </p:nvPicPr>
        <p:blipFill>
          <a:blip r:embed="rId6">
            <a:alphaModFix/>
          </a:blip>
          <a:stretch>
            <a:fillRect/>
          </a:stretch>
        </p:blipFill>
        <p:spPr>
          <a:xfrm>
            <a:off x="1412275" y="2161033"/>
            <a:ext cx="343200" cy="147086"/>
          </a:xfrm>
          <a:prstGeom prst="rect">
            <a:avLst/>
          </a:prstGeom>
          <a:noFill/>
          <a:ln>
            <a:noFill/>
          </a:ln>
        </p:spPr>
      </p:pic>
      <p:pic>
        <p:nvPicPr>
          <p:cNvPr id="335" name="Google Shape;335;p35"/>
          <p:cNvPicPr preferRelativeResize="0"/>
          <p:nvPr/>
        </p:nvPicPr>
        <p:blipFill>
          <a:blip r:embed="rId7">
            <a:alphaModFix/>
          </a:blip>
          <a:stretch>
            <a:fillRect/>
          </a:stretch>
        </p:blipFill>
        <p:spPr>
          <a:xfrm>
            <a:off x="1412275" y="2829660"/>
            <a:ext cx="343200" cy="147083"/>
          </a:xfrm>
          <a:prstGeom prst="rect">
            <a:avLst/>
          </a:prstGeom>
          <a:noFill/>
          <a:ln>
            <a:noFill/>
          </a:ln>
        </p:spPr>
      </p:pic>
      <p:pic>
        <p:nvPicPr>
          <p:cNvPr id="336" name="Google Shape;336;p35"/>
          <p:cNvPicPr preferRelativeResize="0"/>
          <p:nvPr/>
        </p:nvPicPr>
        <p:blipFill>
          <a:blip r:embed="rId8">
            <a:alphaModFix/>
          </a:blip>
          <a:stretch>
            <a:fillRect/>
          </a:stretch>
        </p:blipFill>
        <p:spPr>
          <a:xfrm>
            <a:off x="1536850" y="3698548"/>
            <a:ext cx="343200" cy="147086"/>
          </a:xfrm>
          <a:prstGeom prst="rect">
            <a:avLst/>
          </a:prstGeom>
          <a:noFill/>
          <a:ln>
            <a:noFill/>
          </a:ln>
        </p:spPr>
      </p:pic>
      <p:pic>
        <p:nvPicPr>
          <p:cNvPr id="337" name="Google Shape;337;p35"/>
          <p:cNvPicPr preferRelativeResize="0"/>
          <p:nvPr/>
        </p:nvPicPr>
        <p:blipFill>
          <a:blip r:embed="rId9">
            <a:alphaModFix/>
          </a:blip>
          <a:stretch>
            <a:fillRect/>
          </a:stretch>
        </p:blipFill>
        <p:spPr>
          <a:xfrm>
            <a:off x="1472800" y="1381190"/>
            <a:ext cx="343200" cy="222071"/>
          </a:xfrm>
          <a:prstGeom prst="rect">
            <a:avLst/>
          </a:prstGeom>
          <a:noFill/>
          <a:ln>
            <a:noFill/>
          </a:ln>
        </p:spPr>
      </p:pic>
      <p:sp>
        <p:nvSpPr>
          <p:cNvPr id="338" name="Google Shape;338;p35"/>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339" name="Google Shape;339;p35"/>
          <p:cNvPicPr preferRelativeResize="0"/>
          <p:nvPr/>
        </p:nvPicPr>
        <p:blipFill>
          <a:blip r:embed="rId10">
            <a:alphaModFix/>
          </a:blip>
          <a:stretch>
            <a:fillRect/>
          </a:stretch>
        </p:blipFill>
        <p:spPr>
          <a:xfrm>
            <a:off x="2938325" y="1877900"/>
            <a:ext cx="3400141" cy="222050"/>
          </a:xfrm>
          <a:prstGeom prst="rect">
            <a:avLst/>
          </a:prstGeom>
          <a:noFill/>
          <a:ln>
            <a:noFill/>
          </a:ln>
        </p:spPr>
      </p:pic>
      <p:pic>
        <p:nvPicPr>
          <p:cNvPr id="340" name="Google Shape;340;p35"/>
          <p:cNvPicPr preferRelativeResize="0"/>
          <p:nvPr/>
        </p:nvPicPr>
        <p:blipFill>
          <a:blip r:embed="rId11">
            <a:alphaModFix/>
          </a:blip>
          <a:stretch>
            <a:fillRect/>
          </a:stretch>
        </p:blipFill>
        <p:spPr>
          <a:xfrm>
            <a:off x="2938325" y="3399573"/>
            <a:ext cx="3400141" cy="222050"/>
          </a:xfrm>
          <a:prstGeom prst="rect">
            <a:avLst/>
          </a:prstGeom>
          <a:noFill/>
          <a:ln>
            <a:noFill/>
          </a:ln>
        </p:spPr>
      </p:pic>
      <p:pic>
        <p:nvPicPr>
          <p:cNvPr id="341" name="Google Shape;341;p35"/>
          <p:cNvPicPr preferRelativeResize="0"/>
          <p:nvPr/>
        </p:nvPicPr>
        <p:blipFill>
          <a:blip r:embed="rId12">
            <a:alphaModFix/>
          </a:blip>
          <a:stretch>
            <a:fillRect/>
          </a:stretch>
        </p:blipFill>
        <p:spPr>
          <a:xfrm>
            <a:off x="3133200" y="2544150"/>
            <a:ext cx="3159100" cy="488100"/>
          </a:xfrm>
          <a:prstGeom prst="rect">
            <a:avLst/>
          </a:prstGeom>
          <a:noFill/>
          <a:ln>
            <a:noFill/>
          </a:ln>
        </p:spPr>
      </p:pic>
      <p:pic>
        <p:nvPicPr>
          <p:cNvPr id="342" name="Google Shape;342;p35"/>
          <p:cNvPicPr preferRelativeResize="0"/>
          <p:nvPr/>
        </p:nvPicPr>
        <p:blipFill>
          <a:blip r:embed="rId13">
            <a:alphaModFix/>
          </a:blip>
          <a:stretch>
            <a:fillRect/>
          </a:stretch>
        </p:blipFill>
        <p:spPr>
          <a:xfrm>
            <a:off x="1755475" y="3997949"/>
            <a:ext cx="5330263" cy="64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Single Layer Neural Network</a:t>
            </a:r>
            <a:endParaRPr sz="2000">
              <a:solidFill>
                <a:schemeClr val="lt1"/>
              </a:solidFill>
              <a:latin typeface="Arial"/>
              <a:ea typeface="Arial"/>
              <a:cs typeface="Arial"/>
              <a:sym typeface="Arial"/>
            </a:endParaRPr>
          </a:p>
        </p:txBody>
      </p:sp>
      <p:sp>
        <p:nvSpPr>
          <p:cNvPr id="348" name="Google Shape;348;p36"/>
          <p:cNvSpPr txBox="1"/>
          <p:nvPr/>
        </p:nvSpPr>
        <p:spPr>
          <a:xfrm>
            <a:off x="17554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6"/>
          <p:cNvSpPr/>
          <p:nvPr/>
        </p:nvSpPr>
        <p:spPr>
          <a:xfrm>
            <a:off x="575025" y="2540500"/>
            <a:ext cx="659700" cy="640500"/>
          </a:xfrm>
          <a:prstGeom prst="ellipse">
            <a:avLst/>
          </a:prstGeom>
          <a:solidFill>
            <a:srgbClr val="CCCCCC"/>
          </a:solidFill>
          <a:ln cap="flat" cmpd="sng" w="19050">
            <a:solidFill>
              <a:srgbClr val="0078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a:t>
            </a:r>
            <a:r>
              <a:rPr baseline="-25000" lang="en-US" sz="1800"/>
              <a:t>2</a:t>
            </a:r>
            <a:endParaRPr b="0" baseline="-25000" i="0" sz="1800" u="none" cap="none" strike="noStrike">
              <a:solidFill>
                <a:srgbClr val="000000"/>
              </a:solidFill>
              <a:latin typeface="Arial"/>
              <a:ea typeface="Arial"/>
              <a:cs typeface="Arial"/>
              <a:sym typeface="Arial"/>
            </a:endParaRPr>
          </a:p>
        </p:txBody>
      </p:sp>
      <p:sp>
        <p:nvSpPr>
          <p:cNvPr id="350" name="Google Shape;350;p36"/>
          <p:cNvSpPr/>
          <p:nvPr/>
        </p:nvSpPr>
        <p:spPr>
          <a:xfrm>
            <a:off x="602000" y="3469225"/>
            <a:ext cx="659700" cy="640500"/>
          </a:xfrm>
          <a:prstGeom prst="ellipse">
            <a:avLst/>
          </a:prstGeom>
          <a:solidFill>
            <a:srgbClr val="CCCCCC"/>
          </a:solidFill>
          <a:ln cap="flat" cmpd="sng" w="19050">
            <a:solidFill>
              <a:srgbClr val="0078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Arial"/>
                <a:ea typeface="Arial"/>
                <a:cs typeface="Arial"/>
                <a:sym typeface="Arial"/>
              </a:rPr>
              <a:t>x</a:t>
            </a:r>
            <a:r>
              <a:rPr baseline="-25000" lang="en-US" sz="1800"/>
              <a:t>3</a:t>
            </a:r>
            <a:endParaRPr b="0" baseline="-25000" i="0" sz="1800" u="none" cap="none" strike="noStrike">
              <a:solidFill>
                <a:srgbClr val="000000"/>
              </a:solidFill>
              <a:latin typeface="Arial"/>
              <a:ea typeface="Arial"/>
              <a:cs typeface="Arial"/>
              <a:sym typeface="Arial"/>
            </a:endParaRPr>
          </a:p>
        </p:txBody>
      </p:sp>
      <p:sp>
        <p:nvSpPr>
          <p:cNvPr id="351" name="Google Shape;351;p36"/>
          <p:cNvSpPr/>
          <p:nvPr/>
        </p:nvSpPr>
        <p:spPr>
          <a:xfrm>
            <a:off x="2130250" y="2981125"/>
            <a:ext cx="659700" cy="640500"/>
          </a:xfrm>
          <a:prstGeom prst="ellipse">
            <a:avLst/>
          </a:prstGeom>
          <a:solidFill>
            <a:srgbClr val="CCCC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2" name="Google Shape;352;p36"/>
          <p:cNvCxnSpPr>
            <a:stCxn id="349" idx="6"/>
            <a:endCxn id="351" idx="2"/>
          </p:cNvCxnSpPr>
          <p:nvPr/>
        </p:nvCxnSpPr>
        <p:spPr>
          <a:xfrm>
            <a:off x="1234725" y="2860750"/>
            <a:ext cx="895500" cy="440700"/>
          </a:xfrm>
          <a:prstGeom prst="straightConnector1">
            <a:avLst/>
          </a:prstGeom>
          <a:noFill/>
          <a:ln cap="flat" cmpd="sng" w="9525">
            <a:solidFill>
              <a:srgbClr val="666666"/>
            </a:solidFill>
            <a:prstDash val="solid"/>
            <a:round/>
            <a:headEnd len="sm" w="sm" type="none"/>
            <a:tailEnd len="med" w="med" type="triangle"/>
          </a:ln>
        </p:spPr>
      </p:cxnSp>
      <p:cxnSp>
        <p:nvCxnSpPr>
          <p:cNvPr id="353" name="Google Shape;353;p36"/>
          <p:cNvCxnSpPr>
            <a:stCxn id="350" idx="6"/>
            <a:endCxn id="351" idx="2"/>
          </p:cNvCxnSpPr>
          <p:nvPr/>
        </p:nvCxnSpPr>
        <p:spPr>
          <a:xfrm flipH="1" rot="10800000">
            <a:off x="1261700" y="3301375"/>
            <a:ext cx="868500" cy="488100"/>
          </a:xfrm>
          <a:prstGeom prst="straightConnector1">
            <a:avLst/>
          </a:prstGeom>
          <a:noFill/>
          <a:ln cap="flat" cmpd="sng" w="9525">
            <a:solidFill>
              <a:srgbClr val="666666"/>
            </a:solidFill>
            <a:prstDash val="solid"/>
            <a:round/>
            <a:headEnd len="sm" w="sm" type="none"/>
            <a:tailEnd len="med" w="med" type="triangle"/>
          </a:ln>
        </p:spPr>
      </p:cxnSp>
      <p:cxnSp>
        <p:nvCxnSpPr>
          <p:cNvPr id="354" name="Google Shape;354;p36"/>
          <p:cNvCxnSpPr>
            <a:endCxn id="351" idx="2"/>
          </p:cNvCxnSpPr>
          <p:nvPr/>
        </p:nvCxnSpPr>
        <p:spPr>
          <a:xfrm>
            <a:off x="1234750" y="1962775"/>
            <a:ext cx="895500" cy="1338600"/>
          </a:xfrm>
          <a:prstGeom prst="straightConnector1">
            <a:avLst/>
          </a:prstGeom>
          <a:noFill/>
          <a:ln cap="flat" cmpd="sng" w="9525">
            <a:solidFill>
              <a:srgbClr val="666666"/>
            </a:solidFill>
            <a:prstDash val="solid"/>
            <a:round/>
            <a:headEnd len="sm" w="sm" type="none"/>
            <a:tailEnd len="med" w="med" type="triangle"/>
          </a:ln>
        </p:spPr>
      </p:cxnSp>
      <p:sp>
        <p:nvSpPr>
          <p:cNvPr id="355" name="Google Shape;355;p36"/>
          <p:cNvSpPr/>
          <p:nvPr/>
        </p:nvSpPr>
        <p:spPr>
          <a:xfrm>
            <a:off x="2054050" y="1914325"/>
            <a:ext cx="659700" cy="640500"/>
          </a:xfrm>
          <a:prstGeom prst="ellipse">
            <a:avLst/>
          </a:prstGeom>
          <a:solidFill>
            <a:srgbClr val="CCCC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6" name="Google Shape;356;p36"/>
          <p:cNvCxnSpPr>
            <a:endCxn id="355" idx="2"/>
          </p:cNvCxnSpPr>
          <p:nvPr/>
        </p:nvCxnSpPr>
        <p:spPr>
          <a:xfrm>
            <a:off x="1234750" y="1962775"/>
            <a:ext cx="819300" cy="27180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36"/>
          <p:cNvCxnSpPr>
            <a:endCxn id="355" idx="2"/>
          </p:cNvCxnSpPr>
          <p:nvPr/>
        </p:nvCxnSpPr>
        <p:spPr>
          <a:xfrm flipH="1" rot="10800000">
            <a:off x="1234750" y="2234575"/>
            <a:ext cx="819300" cy="6261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36"/>
          <p:cNvCxnSpPr>
            <a:endCxn id="355" idx="2"/>
          </p:cNvCxnSpPr>
          <p:nvPr/>
        </p:nvCxnSpPr>
        <p:spPr>
          <a:xfrm flipH="1" rot="10800000">
            <a:off x="1261750" y="2234575"/>
            <a:ext cx="792300" cy="1554900"/>
          </a:xfrm>
          <a:prstGeom prst="straightConnector1">
            <a:avLst/>
          </a:prstGeom>
          <a:noFill/>
          <a:ln cap="flat" cmpd="sng" w="9525">
            <a:solidFill>
              <a:srgbClr val="666666"/>
            </a:solidFill>
            <a:prstDash val="solid"/>
            <a:round/>
            <a:headEnd len="sm" w="sm" type="none"/>
            <a:tailEnd len="med" w="med" type="triangle"/>
          </a:ln>
        </p:spPr>
      </p:cxnSp>
      <p:cxnSp>
        <p:nvCxnSpPr>
          <p:cNvPr id="359" name="Google Shape;359;p36"/>
          <p:cNvCxnSpPr>
            <a:endCxn id="360" idx="1"/>
          </p:cNvCxnSpPr>
          <p:nvPr/>
        </p:nvCxnSpPr>
        <p:spPr>
          <a:xfrm>
            <a:off x="2713636" y="2234549"/>
            <a:ext cx="632400" cy="267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36"/>
          <p:cNvCxnSpPr>
            <a:endCxn id="360" idx="3"/>
          </p:cNvCxnSpPr>
          <p:nvPr/>
        </p:nvCxnSpPr>
        <p:spPr>
          <a:xfrm flipH="1" rot="10800000">
            <a:off x="2790136" y="2954451"/>
            <a:ext cx="555900" cy="350700"/>
          </a:xfrm>
          <a:prstGeom prst="straightConnector1">
            <a:avLst/>
          </a:prstGeom>
          <a:noFill/>
          <a:ln cap="flat" cmpd="sng" w="9525">
            <a:solidFill>
              <a:schemeClr val="dk2"/>
            </a:solidFill>
            <a:prstDash val="solid"/>
            <a:round/>
            <a:headEnd len="med" w="med" type="none"/>
            <a:tailEnd len="med" w="med" type="triangle"/>
          </a:ln>
        </p:spPr>
      </p:cxnSp>
      <p:sp>
        <p:nvSpPr>
          <p:cNvPr id="362" name="Google Shape;362;p36"/>
          <p:cNvSpPr/>
          <p:nvPr/>
        </p:nvSpPr>
        <p:spPr>
          <a:xfrm>
            <a:off x="602000" y="1640425"/>
            <a:ext cx="659700" cy="640500"/>
          </a:xfrm>
          <a:prstGeom prst="ellipse">
            <a:avLst/>
          </a:prstGeom>
          <a:solidFill>
            <a:srgbClr val="CCCCCC"/>
          </a:solidFill>
          <a:ln cap="flat" cmpd="sng" w="19050">
            <a:solidFill>
              <a:srgbClr val="0078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Arial"/>
                <a:ea typeface="Arial"/>
                <a:cs typeface="Arial"/>
                <a:sym typeface="Arial"/>
              </a:rPr>
              <a:t>x</a:t>
            </a:r>
            <a:r>
              <a:rPr baseline="-25000" lang="en-US" sz="1800"/>
              <a:t>1</a:t>
            </a:r>
            <a:endParaRPr b="0" baseline="-25000" i="0" sz="1800" u="none" cap="none" strike="noStrike">
              <a:solidFill>
                <a:srgbClr val="000000"/>
              </a:solidFill>
              <a:latin typeface="Arial"/>
              <a:ea typeface="Arial"/>
              <a:cs typeface="Arial"/>
              <a:sym typeface="Arial"/>
            </a:endParaRPr>
          </a:p>
        </p:txBody>
      </p:sp>
      <p:sp>
        <p:nvSpPr>
          <p:cNvPr id="360" name="Google Shape;360;p36"/>
          <p:cNvSpPr/>
          <p:nvPr/>
        </p:nvSpPr>
        <p:spPr>
          <a:xfrm>
            <a:off x="3249425" y="2407750"/>
            <a:ext cx="659700" cy="640500"/>
          </a:xfrm>
          <a:prstGeom prst="ellipse">
            <a:avLst/>
          </a:prstGeom>
          <a:solidFill>
            <a:srgbClr val="CCCC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36"/>
          <p:cNvPicPr preferRelativeResize="0"/>
          <p:nvPr/>
        </p:nvPicPr>
        <p:blipFill>
          <a:blip r:embed="rId3">
            <a:alphaModFix/>
          </a:blip>
          <a:stretch>
            <a:fillRect/>
          </a:stretch>
        </p:blipFill>
        <p:spPr>
          <a:xfrm>
            <a:off x="2910425" y="2017836"/>
            <a:ext cx="283200" cy="236000"/>
          </a:xfrm>
          <a:prstGeom prst="rect">
            <a:avLst/>
          </a:prstGeom>
          <a:noFill/>
          <a:ln>
            <a:noFill/>
          </a:ln>
        </p:spPr>
      </p:pic>
      <p:pic>
        <p:nvPicPr>
          <p:cNvPr id="364" name="Google Shape;364;p36"/>
          <p:cNvPicPr preferRelativeResize="0"/>
          <p:nvPr/>
        </p:nvPicPr>
        <p:blipFill>
          <a:blip r:embed="rId4">
            <a:alphaModFix/>
          </a:blip>
          <a:stretch>
            <a:fillRect/>
          </a:stretch>
        </p:blipFill>
        <p:spPr>
          <a:xfrm>
            <a:off x="2915525" y="2765498"/>
            <a:ext cx="283200" cy="236000"/>
          </a:xfrm>
          <a:prstGeom prst="rect">
            <a:avLst/>
          </a:prstGeom>
          <a:noFill/>
          <a:ln>
            <a:noFill/>
          </a:ln>
        </p:spPr>
      </p:pic>
      <p:pic>
        <p:nvPicPr>
          <p:cNvPr id="365" name="Google Shape;365;p36"/>
          <p:cNvPicPr preferRelativeResize="0"/>
          <p:nvPr/>
        </p:nvPicPr>
        <p:blipFill>
          <a:blip r:embed="rId5">
            <a:alphaModFix/>
          </a:blip>
          <a:stretch>
            <a:fillRect/>
          </a:stretch>
        </p:blipFill>
        <p:spPr>
          <a:xfrm>
            <a:off x="1506307" y="1507129"/>
            <a:ext cx="424962" cy="190500"/>
          </a:xfrm>
          <a:prstGeom prst="rect">
            <a:avLst/>
          </a:prstGeom>
          <a:noFill/>
          <a:ln>
            <a:noFill/>
          </a:ln>
        </p:spPr>
      </p:pic>
      <p:cxnSp>
        <p:nvCxnSpPr>
          <p:cNvPr id="366" name="Google Shape;366;p36"/>
          <p:cNvCxnSpPr>
            <a:stCxn id="360" idx="6"/>
          </p:cNvCxnSpPr>
          <p:nvPr/>
        </p:nvCxnSpPr>
        <p:spPr>
          <a:xfrm>
            <a:off x="3909125" y="2728000"/>
            <a:ext cx="248400" cy="6300"/>
          </a:xfrm>
          <a:prstGeom prst="straightConnector1">
            <a:avLst/>
          </a:prstGeom>
          <a:noFill/>
          <a:ln cap="flat" cmpd="sng" w="9525">
            <a:solidFill>
              <a:schemeClr val="dk2"/>
            </a:solidFill>
            <a:prstDash val="solid"/>
            <a:round/>
            <a:headEnd len="med" w="med" type="none"/>
            <a:tailEnd len="med" w="med" type="triangle"/>
          </a:ln>
        </p:spPr>
      </p:cxnSp>
      <p:pic>
        <p:nvPicPr>
          <p:cNvPr id="367" name="Google Shape;367;p36"/>
          <p:cNvPicPr preferRelativeResize="0"/>
          <p:nvPr/>
        </p:nvPicPr>
        <p:blipFill>
          <a:blip r:embed="rId6">
            <a:alphaModFix/>
          </a:blip>
          <a:stretch>
            <a:fillRect/>
          </a:stretch>
        </p:blipFill>
        <p:spPr>
          <a:xfrm>
            <a:off x="2297738" y="2116586"/>
            <a:ext cx="248400" cy="235980"/>
          </a:xfrm>
          <a:prstGeom prst="rect">
            <a:avLst/>
          </a:prstGeom>
          <a:noFill/>
          <a:ln>
            <a:noFill/>
          </a:ln>
        </p:spPr>
      </p:pic>
      <p:pic>
        <p:nvPicPr>
          <p:cNvPr id="368" name="Google Shape;368;p36"/>
          <p:cNvPicPr preferRelativeResize="0"/>
          <p:nvPr/>
        </p:nvPicPr>
        <p:blipFill>
          <a:blip r:embed="rId7">
            <a:alphaModFix/>
          </a:blip>
          <a:stretch>
            <a:fillRect/>
          </a:stretch>
        </p:blipFill>
        <p:spPr>
          <a:xfrm>
            <a:off x="2335988" y="3183386"/>
            <a:ext cx="248400" cy="235980"/>
          </a:xfrm>
          <a:prstGeom prst="rect">
            <a:avLst/>
          </a:prstGeom>
          <a:noFill/>
          <a:ln>
            <a:noFill/>
          </a:ln>
        </p:spPr>
      </p:pic>
      <p:pic>
        <p:nvPicPr>
          <p:cNvPr id="369" name="Google Shape;369;p36"/>
          <p:cNvPicPr preferRelativeResize="0"/>
          <p:nvPr/>
        </p:nvPicPr>
        <p:blipFill>
          <a:blip r:embed="rId8">
            <a:alphaModFix/>
          </a:blip>
          <a:stretch>
            <a:fillRect/>
          </a:stretch>
        </p:blipFill>
        <p:spPr>
          <a:xfrm>
            <a:off x="3193629" y="1429160"/>
            <a:ext cx="1462222" cy="352500"/>
          </a:xfrm>
          <a:prstGeom prst="rect">
            <a:avLst/>
          </a:prstGeom>
          <a:noFill/>
          <a:ln>
            <a:noFill/>
          </a:ln>
        </p:spPr>
      </p:pic>
      <p:pic>
        <p:nvPicPr>
          <p:cNvPr id="370" name="Google Shape;370;p36"/>
          <p:cNvPicPr preferRelativeResize="0"/>
          <p:nvPr/>
        </p:nvPicPr>
        <p:blipFill>
          <a:blip r:embed="rId9">
            <a:alphaModFix/>
          </a:blip>
          <a:stretch>
            <a:fillRect/>
          </a:stretch>
        </p:blipFill>
        <p:spPr>
          <a:xfrm>
            <a:off x="2233574" y="3758047"/>
            <a:ext cx="2059958" cy="271800"/>
          </a:xfrm>
          <a:prstGeom prst="rect">
            <a:avLst/>
          </a:prstGeom>
          <a:noFill/>
          <a:ln>
            <a:noFill/>
          </a:ln>
        </p:spPr>
      </p:pic>
      <p:pic>
        <p:nvPicPr>
          <p:cNvPr id="371" name="Google Shape;371;p36"/>
          <p:cNvPicPr preferRelativeResize="0"/>
          <p:nvPr/>
        </p:nvPicPr>
        <p:blipFill>
          <a:blip r:embed="rId10">
            <a:alphaModFix/>
          </a:blip>
          <a:stretch>
            <a:fillRect/>
          </a:stretch>
        </p:blipFill>
        <p:spPr>
          <a:xfrm>
            <a:off x="4079875" y="2290714"/>
            <a:ext cx="4377256" cy="350700"/>
          </a:xfrm>
          <a:prstGeom prst="rect">
            <a:avLst/>
          </a:prstGeom>
          <a:noFill/>
          <a:ln>
            <a:noFill/>
          </a:ln>
        </p:spPr>
      </p:pic>
      <p:sp>
        <p:nvSpPr>
          <p:cNvPr id="372" name="Google Shape;372;p36"/>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373" name="Google Shape;373;p36"/>
          <p:cNvPicPr preferRelativeResize="0"/>
          <p:nvPr/>
        </p:nvPicPr>
        <p:blipFill>
          <a:blip r:embed="rId11">
            <a:alphaModFix/>
          </a:blip>
          <a:stretch>
            <a:fillRect/>
          </a:stretch>
        </p:blipFill>
        <p:spPr>
          <a:xfrm>
            <a:off x="4033050" y="3070825"/>
            <a:ext cx="4343899" cy="35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Multi-Layer Perceptron MLP</a:t>
            </a:r>
            <a:endParaRPr sz="2000">
              <a:solidFill>
                <a:schemeClr val="lt1"/>
              </a:solidFill>
              <a:latin typeface="Arial"/>
              <a:ea typeface="Arial"/>
              <a:cs typeface="Arial"/>
              <a:sym typeface="Arial"/>
            </a:endParaRPr>
          </a:p>
        </p:txBody>
      </p:sp>
      <p:sp>
        <p:nvSpPr>
          <p:cNvPr id="379" name="Google Shape;379;p37"/>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7"/>
          <p:cNvSpPr txBox="1"/>
          <p:nvPr/>
        </p:nvSpPr>
        <p:spPr>
          <a:xfrm>
            <a:off x="4890225" y="1288375"/>
            <a:ext cx="3764400" cy="9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Dense, Feed forward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a:t>
            </a:r>
            <a:r>
              <a:rPr b="0" baseline="-25000" i="0" lang="en-US" sz="1400" u="none" cap="none" strike="noStrike">
                <a:solidFill>
                  <a:srgbClr val="000000"/>
                </a:solidFill>
                <a:latin typeface="Arial"/>
                <a:ea typeface="Arial"/>
                <a:cs typeface="Arial"/>
                <a:sym typeface="Arial"/>
              </a:rPr>
              <a:t>i</a:t>
            </a:r>
            <a:r>
              <a:rPr b="0" baseline="30000" i="0" lang="en-US" sz="1400" u="none" cap="none" strike="noStrike">
                <a:solidFill>
                  <a:srgbClr val="000000"/>
                </a:solidFill>
                <a:latin typeface="Arial"/>
                <a:ea typeface="Arial"/>
                <a:cs typeface="Arial"/>
                <a:sym typeface="Arial"/>
              </a:rPr>
              <a:t>(j)</a:t>
            </a:r>
            <a:r>
              <a:rPr b="0" i="0" lang="en-US" sz="1400" u="none" cap="none" strike="noStrike">
                <a:solidFill>
                  <a:srgbClr val="000000"/>
                </a:solidFill>
                <a:latin typeface="Arial"/>
                <a:ea typeface="Arial"/>
                <a:cs typeface="Arial"/>
                <a:sym typeface="Arial"/>
              </a:rPr>
              <a:t> = activation of the i-th neuron of layer j</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US"/>
              <a:t>W</a:t>
            </a:r>
            <a:r>
              <a:rPr b="0" baseline="30000" i="0" lang="en-US" sz="1400" u="none" cap="none" strike="noStrike">
                <a:solidFill>
                  <a:srgbClr val="000000"/>
                </a:solidFill>
                <a:latin typeface="Arial"/>
                <a:ea typeface="Arial"/>
                <a:cs typeface="Arial"/>
                <a:sym typeface="Arial"/>
              </a:rPr>
              <a:t>(j)</a:t>
            </a:r>
            <a:r>
              <a:rPr b="0" i="0" lang="en-US" sz="1400" u="none" cap="none" strike="noStrike">
                <a:solidFill>
                  <a:srgbClr val="000000"/>
                </a:solidFill>
                <a:latin typeface="Arial"/>
                <a:ea typeface="Arial"/>
                <a:cs typeface="Arial"/>
                <a:sym typeface="Arial"/>
              </a:rPr>
              <a:t> = matrix of parameters multiplied by the inputs (activations) from layer j to compute the activations of layer j+1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solidFill>
                  <a:schemeClr val="dk1"/>
                </a:solidFill>
              </a:rPr>
              <a:t>We see the whole network</a:t>
            </a:r>
            <a:endParaRPr>
              <a:solidFill>
                <a:schemeClr val="dk1"/>
              </a:solidFill>
            </a:endParaRPr>
          </a:p>
          <a:p>
            <a:pPr indent="0" lvl="0" marL="0" rtl="0" algn="l">
              <a:spcBef>
                <a:spcPts val="0"/>
              </a:spcBef>
              <a:spcAft>
                <a:spcPts val="0"/>
              </a:spcAft>
              <a:buClr>
                <a:schemeClr val="dk1"/>
              </a:buClr>
              <a:buSzPts val="1400"/>
              <a:buFont typeface="Arial"/>
              <a:buNone/>
            </a:pPr>
            <a:r>
              <a:rPr lang="en-US">
                <a:solidFill>
                  <a:schemeClr val="dk1"/>
                </a:solidFill>
              </a:rPr>
              <a:t>as a function  h</a:t>
            </a:r>
            <a:r>
              <a:rPr b="1" baseline="-25000" lang="en-US">
                <a:solidFill>
                  <a:schemeClr val="dk1"/>
                </a:solidFill>
              </a:rPr>
              <a:t>W</a:t>
            </a:r>
            <a:r>
              <a:rPr b="1" baseline="30000" lang="en-US">
                <a:solidFill>
                  <a:schemeClr val="dk1"/>
                </a:solidFill>
              </a:rPr>
              <a:t> </a:t>
            </a:r>
            <a:r>
              <a:rPr b="1" lang="en-US">
                <a:solidFill>
                  <a:schemeClr val="dk1"/>
                </a:solidFill>
              </a:rPr>
              <a:t>: </a:t>
            </a:r>
            <a:r>
              <a:rPr lang="en-US">
                <a:solidFill>
                  <a:schemeClr val="dk1"/>
                </a:solidFill>
              </a:rPr>
              <a:t>ℝ</a:t>
            </a:r>
            <a:r>
              <a:rPr baseline="30000" i="1" lang="en-US">
                <a:solidFill>
                  <a:schemeClr val="dk1"/>
                </a:solidFill>
              </a:rPr>
              <a:t>p</a:t>
            </a:r>
            <a:r>
              <a:rPr baseline="30000" lang="en-US">
                <a:solidFill>
                  <a:schemeClr val="dk1"/>
                </a:solidFill>
              </a:rPr>
              <a:t> </a:t>
            </a:r>
            <a:r>
              <a:rPr lang="en-US">
                <a:solidFill>
                  <a:schemeClr val="dk1"/>
                </a:solidFill>
              </a:rPr>
              <a:t>→ℝ</a:t>
            </a:r>
            <a:r>
              <a:rPr baseline="30000" i="1" lang="en-US">
                <a:solidFill>
                  <a:schemeClr val="dk1"/>
                </a:solidFill>
              </a:rPr>
              <a:t>K</a:t>
            </a:r>
            <a:endParaRPr baseline="30000" i="1">
              <a:solidFill>
                <a:schemeClr val="dk1"/>
              </a:solidFill>
            </a:endParaRPr>
          </a:p>
          <a:p>
            <a:pPr indent="0" lvl="0" marL="0" rtl="0" algn="ctr">
              <a:spcBef>
                <a:spcPts val="0"/>
              </a:spcBef>
              <a:spcAft>
                <a:spcPts val="0"/>
              </a:spcAft>
              <a:buClr>
                <a:schemeClr val="dk1"/>
              </a:buClr>
              <a:buSzPts val="800"/>
              <a:buFont typeface="Arial"/>
              <a:buNone/>
            </a:pPr>
            <a:r>
              <a:t/>
            </a:r>
            <a:endParaRPr sz="800">
              <a:solidFill>
                <a:schemeClr val="dk1"/>
              </a:solidFill>
            </a:endParaRPr>
          </a:p>
          <a:p>
            <a:pPr indent="0" lvl="0" marL="0" rtl="0" algn="l">
              <a:spcBef>
                <a:spcPts val="0"/>
              </a:spcBef>
              <a:spcAft>
                <a:spcPts val="0"/>
              </a:spcAft>
              <a:buClr>
                <a:schemeClr val="dk1"/>
              </a:buClr>
              <a:buSzPts val="1400"/>
              <a:buFont typeface="Arial"/>
              <a:buNone/>
            </a:pPr>
            <a:r>
              <a:rPr lang="en-US">
                <a:solidFill>
                  <a:schemeClr val="dk1"/>
                </a:solidFill>
              </a:rPr>
              <a:t>(</a:t>
            </a:r>
            <a:r>
              <a:rPr i="1" lang="en-US">
                <a:solidFill>
                  <a:schemeClr val="dk1"/>
                </a:solidFill>
              </a:rPr>
              <a:t>p</a:t>
            </a:r>
            <a:r>
              <a:rPr lang="en-US">
                <a:solidFill>
                  <a:schemeClr val="dk1"/>
                </a:solidFill>
              </a:rPr>
              <a:t> is the number of features)</a:t>
            </a:r>
            <a:endParaRPr>
              <a:solidFill>
                <a:schemeClr val="dk1"/>
              </a:solidFill>
            </a:endParaRPr>
          </a:p>
          <a:p>
            <a:pPr indent="0" lvl="0" marL="0" rtl="0" algn="l">
              <a:spcBef>
                <a:spcPts val="0"/>
              </a:spcBef>
              <a:spcAft>
                <a:spcPts val="0"/>
              </a:spcAft>
              <a:buClr>
                <a:schemeClr val="dk1"/>
              </a:buClr>
              <a:buSzPts val="1400"/>
              <a:buFont typeface="Arial"/>
              <a:buNone/>
            </a:pPr>
            <a:r>
              <a:rPr lang="en-US">
                <a:solidFill>
                  <a:schemeClr val="dk1"/>
                </a:solidFill>
              </a:rPr>
              <a:t>(</a:t>
            </a:r>
            <a:r>
              <a:rPr i="1" lang="en-US">
                <a:solidFill>
                  <a:schemeClr val="dk1"/>
                </a:solidFill>
              </a:rPr>
              <a:t>K</a:t>
            </a:r>
            <a:r>
              <a:rPr lang="en-US">
                <a:solidFill>
                  <a:schemeClr val="dk1"/>
                </a:solidFill>
              </a:rPr>
              <a:t> is the number of classes)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ctr">
              <a:spcBef>
                <a:spcPts val="0"/>
              </a:spcBef>
              <a:spcAft>
                <a:spcPts val="0"/>
              </a:spcAft>
              <a:buClr>
                <a:schemeClr val="dk1"/>
              </a:buClr>
              <a:buSzPts val="14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a:p>
        </p:txBody>
      </p:sp>
      <p:pic>
        <p:nvPicPr>
          <p:cNvPr id="381" name="Google Shape;381;p37"/>
          <p:cNvPicPr preferRelativeResize="0"/>
          <p:nvPr/>
        </p:nvPicPr>
        <p:blipFill>
          <a:blip r:embed="rId3">
            <a:alphaModFix/>
          </a:blip>
          <a:stretch>
            <a:fillRect/>
          </a:stretch>
        </p:blipFill>
        <p:spPr>
          <a:xfrm>
            <a:off x="603000" y="1593176"/>
            <a:ext cx="4141949" cy="2132575"/>
          </a:xfrm>
          <a:prstGeom prst="rect">
            <a:avLst/>
          </a:prstGeom>
          <a:noFill/>
          <a:ln>
            <a:noFill/>
          </a:ln>
        </p:spPr>
      </p:pic>
      <p:sp>
        <p:nvSpPr>
          <p:cNvPr id="382" name="Google Shape;382;p37"/>
          <p:cNvSpPr txBox="1"/>
          <p:nvPr/>
        </p:nvSpPr>
        <p:spPr>
          <a:xfrm>
            <a:off x="2033200" y="1491050"/>
            <a:ext cx="4722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a</a:t>
            </a:r>
            <a:r>
              <a:rPr baseline="-25000" lang="en-US" sz="1300">
                <a:solidFill>
                  <a:schemeClr val="dk1"/>
                </a:solidFill>
              </a:rPr>
              <a:t>1</a:t>
            </a:r>
            <a:r>
              <a:rPr baseline="30000" lang="en-US" sz="1300">
                <a:solidFill>
                  <a:schemeClr val="dk1"/>
                </a:solidFill>
              </a:rPr>
              <a:t>(2)</a:t>
            </a:r>
            <a:endParaRPr baseline="30000" sz="1300">
              <a:solidFill>
                <a:schemeClr val="dk1"/>
              </a:solidFill>
            </a:endParaRPr>
          </a:p>
        </p:txBody>
      </p:sp>
      <p:sp>
        <p:nvSpPr>
          <p:cNvPr id="383" name="Google Shape;383;p37"/>
          <p:cNvSpPr txBox="1"/>
          <p:nvPr/>
        </p:nvSpPr>
        <p:spPr>
          <a:xfrm>
            <a:off x="1218475" y="1735000"/>
            <a:ext cx="5841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W</a:t>
            </a:r>
            <a:r>
              <a:rPr baseline="30000" lang="en-US">
                <a:solidFill>
                  <a:schemeClr val="dk1"/>
                </a:solidFill>
              </a:rPr>
              <a:t>(1)</a:t>
            </a:r>
            <a:r>
              <a:rPr lang="en-US">
                <a:solidFill>
                  <a:schemeClr val="dk1"/>
                </a:solidFill>
              </a:rPr>
              <a:t> </a:t>
            </a:r>
            <a:endParaRPr/>
          </a:p>
        </p:txBody>
      </p:sp>
      <p:sp>
        <p:nvSpPr>
          <p:cNvPr id="384" name="Google Shape;384;p37"/>
          <p:cNvSpPr txBox="1"/>
          <p:nvPr/>
        </p:nvSpPr>
        <p:spPr>
          <a:xfrm>
            <a:off x="2383425" y="995275"/>
            <a:ext cx="10236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sz="1300">
              <a:solidFill>
                <a:schemeClr val="dk1"/>
              </a:solidFill>
            </a:endParaRPr>
          </a:p>
        </p:txBody>
      </p:sp>
      <p:pic>
        <p:nvPicPr>
          <p:cNvPr id="385" name="Google Shape;385;p37"/>
          <p:cNvPicPr preferRelativeResize="0"/>
          <p:nvPr/>
        </p:nvPicPr>
        <p:blipFill>
          <a:blip r:embed="rId4">
            <a:alphaModFix/>
          </a:blip>
          <a:stretch>
            <a:fillRect/>
          </a:stretch>
        </p:blipFill>
        <p:spPr>
          <a:xfrm>
            <a:off x="1681125" y="3775100"/>
            <a:ext cx="1876425" cy="209550"/>
          </a:xfrm>
          <a:prstGeom prst="rect">
            <a:avLst/>
          </a:prstGeom>
          <a:noFill/>
          <a:ln>
            <a:noFill/>
          </a:ln>
        </p:spPr>
      </p:pic>
      <p:pic>
        <p:nvPicPr>
          <p:cNvPr id="386" name="Google Shape;386;p37"/>
          <p:cNvPicPr preferRelativeResize="0"/>
          <p:nvPr/>
        </p:nvPicPr>
        <p:blipFill>
          <a:blip r:embed="rId5">
            <a:alphaModFix/>
          </a:blip>
          <a:stretch>
            <a:fillRect/>
          </a:stretch>
        </p:blipFill>
        <p:spPr>
          <a:xfrm>
            <a:off x="1218475" y="4098225"/>
            <a:ext cx="3209925" cy="209550"/>
          </a:xfrm>
          <a:prstGeom prst="rect">
            <a:avLst/>
          </a:prstGeom>
          <a:noFill/>
          <a:ln>
            <a:noFill/>
          </a:ln>
        </p:spPr>
      </p:pic>
      <p:pic>
        <p:nvPicPr>
          <p:cNvPr id="387" name="Google Shape;387;p37"/>
          <p:cNvPicPr preferRelativeResize="0"/>
          <p:nvPr/>
        </p:nvPicPr>
        <p:blipFill>
          <a:blip r:embed="rId6">
            <a:alphaModFix/>
          </a:blip>
          <a:stretch>
            <a:fillRect/>
          </a:stretch>
        </p:blipFill>
        <p:spPr>
          <a:xfrm>
            <a:off x="1549243" y="4416650"/>
            <a:ext cx="2393282" cy="209550"/>
          </a:xfrm>
          <a:prstGeom prst="rect">
            <a:avLst/>
          </a:prstGeom>
          <a:noFill/>
          <a:ln>
            <a:noFill/>
          </a:ln>
        </p:spPr>
      </p:pic>
      <p:pic>
        <p:nvPicPr>
          <p:cNvPr id="388" name="Google Shape;388;p37"/>
          <p:cNvPicPr preferRelativeResize="0"/>
          <p:nvPr/>
        </p:nvPicPr>
        <p:blipFill>
          <a:blip r:embed="rId7">
            <a:alphaModFix/>
          </a:blip>
          <a:stretch>
            <a:fillRect/>
          </a:stretch>
        </p:blipFill>
        <p:spPr>
          <a:xfrm>
            <a:off x="3701925" y="1843550"/>
            <a:ext cx="1065676" cy="243950"/>
          </a:xfrm>
          <a:prstGeom prst="rect">
            <a:avLst/>
          </a:prstGeom>
          <a:noFill/>
          <a:ln>
            <a:noFill/>
          </a:ln>
        </p:spPr>
      </p:pic>
      <p:sp>
        <p:nvSpPr>
          <p:cNvPr id="389" name="Google Shape;389;p37"/>
          <p:cNvSpPr txBox="1"/>
          <p:nvPr/>
        </p:nvSpPr>
        <p:spPr>
          <a:xfrm>
            <a:off x="2361475" y="1658800"/>
            <a:ext cx="5841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W</a:t>
            </a:r>
            <a:r>
              <a:rPr baseline="30000" lang="en-US">
                <a:solidFill>
                  <a:schemeClr val="dk1"/>
                </a:solidFill>
              </a:rPr>
              <a:t>(2)</a:t>
            </a:r>
            <a:r>
              <a:rPr lang="en-US">
                <a:solidFill>
                  <a:schemeClr val="dk1"/>
                </a:solidFill>
              </a:rPr>
              <a:t> </a:t>
            </a:r>
            <a:endParaRPr/>
          </a:p>
        </p:txBody>
      </p:sp>
      <p:sp>
        <p:nvSpPr>
          <p:cNvPr id="390" name="Google Shape;390;p37"/>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NN Architectures</a:t>
            </a:r>
            <a:endParaRPr sz="2000">
              <a:solidFill>
                <a:schemeClr val="lt1"/>
              </a:solidFill>
              <a:latin typeface="Arial"/>
              <a:ea typeface="Arial"/>
              <a:cs typeface="Arial"/>
              <a:sym typeface="Arial"/>
            </a:endParaRPr>
          </a:p>
        </p:txBody>
      </p:sp>
      <p:sp>
        <p:nvSpPr>
          <p:cNvPr id="396" name="Google Shape;396;p38"/>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38"/>
          <p:cNvPicPr preferRelativeResize="0"/>
          <p:nvPr/>
        </p:nvPicPr>
        <p:blipFill>
          <a:blip r:embed="rId3">
            <a:alphaModFix/>
          </a:blip>
          <a:stretch>
            <a:fillRect/>
          </a:stretch>
        </p:blipFill>
        <p:spPr>
          <a:xfrm>
            <a:off x="3124200" y="902280"/>
            <a:ext cx="2725880" cy="4088820"/>
          </a:xfrm>
          <a:prstGeom prst="rect">
            <a:avLst/>
          </a:prstGeom>
          <a:noFill/>
          <a:ln>
            <a:noFill/>
          </a:ln>
        </p:spPr>
      </p:pic>
      <p:sp>
        <p:nvSpPr>
          <p:cNvPr id="398" name="Google Shape;398;p38"/>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rPr>
              <a:t>Analytical Index</a:t>
            </a:r>
            <a:endParaRPr sz="1600">
              <a:solidFill>
                <a:schemeClr val="lt1"/>
              </a:solidFill>
              <a:latin typeface="Arial"/>
              <a:ea typeface="Arial"/>
              <a:cs typeface="Arial"/>
              <a:sym typeface="Arial"/>
            </a:endParaRPr>
          </a:p>
        </p:txBody>
      </p:sp>
      <p:sp>
        <p:nvSpPr>
          <p:cNvPr id="81" name="Google Shape;81;p12"/>
          <p:cNvSpPr txBox="1"/>
          <p:nvPr>
            <p:ph idx="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2" name="Google Shape;82;p12"/>
          <p:cNvSpPr txBox="1"/>
          <p:nvPr/>
        </p:nvSpPr>
        <p:spPr>
          <a:xfrm>
            <a:off x="703375" y="1309650"/>
            <a:ext cx="6418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US"/>
              <a:t>Introduction to Deep Learning</a:t>
            </a:r>
            <a:endParaRPr/>
          </a:p>
          <a:p>
            <a:pPr indent="-317500" lvl="0" marL="457200" rtl="0" algn="l">
              <a:spcBef>
                <a:spcPts val="0"/>
              </a:spcBef>
              <a:spcAft>
                <a:spcPts val="0"/>
              </a:spcAft>
              <a:buSzPts val="1400"/>
              <a:buAutoNum type="arabicPeriod"/>
            </a:pPr>
            <a:r>
              <a:rPr lang="en-US"/>
              <a:t>Convolutional Neural Networks (CNN)</a:t>
            </a:r>
            <a:endParaRPr/>
          </a:p>
          <a:p>
            <a:pPr indent="-317500" lvl="0" marL="457200" rtl="0" algn="l">
              <a:spcBef>
                <a:spcPts val="0"/>
              </a:spcBef>
              <a:spcAft>
                <a:spcPts val="0"/>
              </a:spcAft>
              <a:buSzPts val="1400"/>
              <a:buAutoNum type="arabicPeriod"/>
            </a:pPr>
            <a:r>
              <a:rPr lang="en-US">
                <a:highlight>
                  <a:srgbClr val="9E9E9E"/>
                </a:highlight>
              </a:rPr>
              <a:t>Recurrent </a:t>
            </a:r>
            <a:r>
              <a:rPr lang="en-US">
                <a:solidFill>
                  <a:schemeClr val="dk1"/>
                </a:solidFill>
                <a:highlight>
                  <a:srgbClr val="9E9E9E"/>
                </a:highlight>
              </a:rPr>
              <a:t>Neural Networks (RNN)</a:t>
            </a:r>
            <a:endParaRPr>
              <a:solidFill>
                <a:schemeClr val="dk1"/>
              </a:solidFill>
              <a:highlight>
                <a:srgbClr val="9E9E9E"/>
              </a:highlight>
            </a:endParaRPr>
          </a:p>
          <a:p>
            <a:pPr indent="-317500" lvl="0" marL="457200" rtl="0" algn="l">
              <a:spcBef>
                <a:spcPts val="0"/>
              </a:spcBef>
              <a:spcAft>
                <a:spcPts val="0"/>
              </a:spcAft>
              <a:buClr>
                <a:schemeClr val="dk1"/>
              </a:buClr>
              <a:buSzPts val="1400"/>
              <a:buAutoNum type="arabicPeriod"/>
            </a:pPr>
            <a:r>
              <a:rPr lang="en-US">
                <a:solidFill>
                  <a:schemeClr val="dk1"/>
                </a:solidFill>
                <a:highlight>
                  <a:srgbClr val="9E9E9E"/>
                </a:highlight>
              </a:rPr>
              <a:t>Natural Language Processing with Deep Learning </a:t>
            </a:r>
            <a:endParaRPr>
              <a:solidFill>
                <a:schemeClr val="dk1"/>
              </a:solidFill>
              <a:highlight>
                <a:srgbClr val="9E9E9E"/>
              </a:highlight>
            </a:endParaRPr>
          </a:p>
          <a:p>
            <a:pPr indent="-317500" lvl="0" marL="457200" rtl="0" algn="l">
              <a:spcBef>
                <a:spcPts val="0"/>
              </a:spcBef>
              <a:spcAft>
                <a:spcPts val="0"/>
              </a:spcAft>
              <a:buClr>
                <a:schemeClr val="dk1"/>
              </a:buClr>
              <a:buSzPts val="1400"/>
              <a:buAutoNum type="arabicPeriod"/>
            </a:pPr>
            <a:r>
              <a:rPr lang="en-US">
                <a:solidFill>
                  <a:schemeClr val="dk1"/>
                </a:solidFill>
                <a:highlight>
                  <a:srgbClr val="9E9E9E"/>
                </a:highlight>
              </a:rPr>
              <a:t>Deep Generative Modelling</a:t>
            </a:r>
            <a:endParaRPr>
              <a:solidFill>
                <a:schemeClr val="dk1"/>
              </a:solidFill>
              <a:highlight>
                <a:srgbClr val="9E9E9E"/>
              </a:highlight>
            </a:endParaRPr>
          </a:p>
        </p:txBody>
      </p:sp>
      <p:sp>
        <p:nvSpPr>
          <p:cNvPr id="83" name="Google Shape;83;p12"/>
          <p:cNvSpPr txBox="1"/>
          <p:nvPr/>
        </p:nvSpPr>
        <p:spPr>
          <a:xfrm>
            <a:off x="703375" y="2798225"/>
            <a:ext cx="7250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AutoNum type="arabicPeriod"/>
            </a:pPr>
            <a:r>
              <a:rPr lang="en-US">
                <a:solidFill>
                  <a:schemeClr val="dk1"/>
                </a:solidFill>
              </a:rPr>
              <a:t>Introduction to Deep Learning</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Convolutional Neural Networks (CNN)</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Visual Transformers (viT)</a:t>
            </a:r>
            <a:endParaRPr>
              <a:solidFill>
                <a:schemeClr val="dk1"/>
              </a:solidFill>
            </a:endParaRPr>
          </a:p>
          <a:p>
            <a:pPr indent="-317500" lvl="0" marL="457200" rtl="0" algn="l">
              <a:spcBef>
                <a:spcPts val="0"/>
              </a:spcBef>
              <a:spcAft>
                <a:spcPts val="0"/>
              </a:spcAft>
              <a:buClr>
                <a:schemeClr val="dk1"/>
              </a:buClr>
              <a:buSzPts val="1400"/>
              <a:buAutoNum type="arabicPeriod"/>
            </a:pPr>
            <a:r>
              <a:rPr b="1" lang="en-US">
                <a:solidFill>
                  <a:schemeClr val="dk1"/>
                </a:solidFill>
              </a:rPr>
              <a:t>Bonus</a:t>
            </a:r>
            <a:r>
              <a:rPr lang="en-US">
                <a:solidFill>
                  <a:schemeClr val="dk1"/>
                </a:solidFill>
              </a:rPr>
              <a:t>: </a:t>
            </a:r>
            <a:r>
              <a:rPr lang="en-US">
                <a:solidFill>
                  <a:schemeClr val="dk1"/>
                </a:solidFill>
              </a:rPr>
              <a:t>Useful</a:t>
            </a:r>
            <a:r>
              <a:rPr lang="en-US">
                <a:solidFill>
                  <a:schemeClr val="dk1"/>
                </a:solidFill>
              </a:rPr>
              <a:t> tools for an ML Engineer</a:t>
            </a:r>
            <a:endParaRPr>
              <a:solidFill>
                <a:schemeClr val="dk1"/>
              </a:solidFill>
            </a:endParaRPr>
          </a:p>
          <a:p>
            <a:pPr indent="-317500" lvl="1" marL="914400" rtl="0" algn="l">
              <a:spcBef>
                <a:spcPts val="0"/>
              </a:spcBef>
              <a:spcAft>
                <a:spcPts val="0"/>
              </a:spcAft>
              <a:buClr>
                <a:schemeClr val="dk1"/>
              </a:buClr>
              <a:buSzPts val="1400"/>
              <a:buAutoNum type="alphaLcPeriod"/>
            </a:pPr>
            <a:r>
              <a:rPr lang="en-US">
                <a:solidFill>
                  <a:schemeClr val="dk1"/>
                </a:solidFill>
              </a:rPr>
              <a:t>Managing Virtual Environments </a:t>
            </a:r>
            <a:endParaRPr>
              <a:solidFill>
                <a:schemeClr val="dk1"/>
              </a:solidFill>
            </a:endParaRPr>
          </a:p>
          <a:p>
            <a:pPr indent="-317500" lvl="1" marL="914400" rtl="0" algn="l">
              <a:spcBef>
                <a:spcPts val="0"/>
              </a:spcBef>
              <a:spcAft>
                <a:spcPts val="0"/>
              </a:spcAft>
              <a:buClr>
                <a:schemeClr val="dk1"/>
              </a:buClr>
              <a:buSzPts val="1400"/>
              <a:buAutoNum type="alphaLcPeriod"/>
            </a:pPr>
            <a:r>
              <a:rPr lang="en-US">
                <a:solidFill>
                  <a:schemeClr val="dk1"/>
                </a:solidFill>
              </a:rPr>
              <a:t>Docker Containers</a:t>
            </a:r>
            <a:endParaRPr>
              <a:solidFill>
                <a:schemeClr val="dk1"/>
              </a:solidFill>
            </a:endParaRPr>
          </a:p>
          <a:p>
            <a:pPr indent="-317500" lvl="1" marL="914400" rtl="0" algn="l">
              <a:spcBef>
                <a:spcPts val="0"/>
              </a:spcBef>
              <a:spcAft>
                <a:spcPts val="0"/>
              </a:spcAft>
              <a:buClr>
                <a:schemeClr val="dk1"/>
              </a:buClr>
              <a:buSzPts val="1400"/>
              <a:buAutoNum type="alphaLcPeriod"/>
            </a:pPr>
            <a:r>
              <a:rPr lang="en-US">
                <a:solidFill>
                  <a:schemeClr val="dk1"/>
                </a:solidFill>
              </a:rPr>
              <a:t>Hugging Face Ecosystem</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MLP: Introduction to Keras - NN_Fundamentals</a:t>
            </a:r>
            <a:endParaRPr sz="2000">
              <a:solidFill>
                <a:schemeClr val="lt1"/>
              </a:solidFill>
            </a:endParaRPr>
          </a:p>
        </p:txBody>
      </p:sp>
      <p:sp>
        <p:nvSpPr>
          <p:cNvPr id="404" name="Google Shape;404;p39"/>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9"/>
          <p:cNvSpPr txBox="1"/>
          <p:nvPr/>
        </p:nvSpPr>
        <p:spPr>
          <a:xfrm>
            <a:off x="2383425" y="995275"/>
            <a:ext cx="10236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sz="1300">
              <a:solidFill>
                <a:schemeClr val="dk1"/>
              </a:solidFill>
            </a:endParaRPr>
          </a:p>
        </p:txBody>
      </p:sp>
      <p:pic>
        <p:nvPicPr>
          <p:cNvPr id="406" name="Google Shape;406;p39"/>
          <p:cNvPicPr preferRelativeResize="0"/>
          <p:nvPr/>
        </p:nvPicPr>
        <p:blipFill>
          <a:blip r:embed="rId3">
            <a:alphaModFix/>
          </a:blip>
          <a:stretch>
            <a:fillRect/>
          </a:stretch>
        </p:blipFill>
        <p:spPr>
          <a:xfrm>
            <a:off x="1714500" y="1188030"/>
            <a:ext cx="5715000" cy="3000375"/>
          </a:xfrm>
          <a:prstGeom prst="rect">
            <a:avLst/>
          </a:prstGeom>
          <a:noFill/>
          <a:ln>
            <a:noFill/>
          </a:ln>
        </p:spPr>
      </p:pic>
      <p:sp>
        <p:nvSpPr>
          <p:cNvPr id="407" name="Google Shape;407;p39"/>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Activation Functions I</a:t>
            </a:r>
            <a:endParaRPr sz="2000">
              <a:solidFill>
                <a:schemeClr val="lt1"/>
              </a:solidFill>
              <a:latin typeface="Arial"/>
              <a:ea typeface="Arial"/>
              <a:cs typeface="Arial"/>
              <a:sym typeface="Arial"/>
            </a:endParaRPr>
          </a:p>
        </p:txBody>
      </p:sp>
      <p:pic>
        <p:nvPicPr>
          <p:cNvPr id="413" name="Google Shape;413;p40"/>
          <p:cNvPicPr preferRelativeResize="0"/>
          <p:nvPr/>
        </p:nvPicPr>
        <p:blipFill rotWithShape="1">
          <a:blip r:embed="rId3">
            <a:alphaModFix/>
          </a:blip>
          <a:srcRect b="0" l="0" r="0" t="0"/>
          <a:stretch/>
        </p:blipFill>
        <p:spPr>
          <a:xfrm>
            <a:off x="2728075" y="1360275"/>
            <a:ext cx="3687850" cy="1851325"/>
          </a:xfrm>
          <a:prstGeom prst="rect">
            <a:avLst/>
          </a:prstGeom>
          <a:noFill/>
          <a:ln>
            <a:noFill/>
          </a:ln>
        </p:spPr>
      </p:pic>
      <p:sp>
        <p:nvSpPr>
          <p:cNvPr id="414" name="Google Shape;414;p40"/>
          <p:cNvSpPr txBox="1"/>
          <p:nvPr/>
        </p:nvSpPr>
        <p:spPr>
          <a:xfrm>
            <a:off x="393750" y="3629975"/>
            <a:ext cx="81705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Introduce non-linearities into the network and helps to approximate </a:t>
            </a:r>
            <a:r>
              <a:rPr lang="en-US"/>
              <a:t>nonlinear</a:t>
            </a:r>
            <a:r>
              <a:rPr lang="en-US"/>
              <a:t> complex functions </a:t>
            </a:r>
            <a:endParaRPr/>
          </a:p>
        </p:txBody>
      </p:sp>
      <p:sp>
        <p:nvSpPr>
          <p:cNvPr id="415" name="Google Shape;415;p40"/>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Activation Functions II</a:t>
            </a:r>
            <a:endParaRPr sz="2000">
              <a:solidFill>
                <a:schemeClr val="lt1"/>
              </a:solidFill>
              <a:latin typeface="Arial"/>
              <a:ea typeface="Arial"/>
              <a:cs typeface="Arial"/>
              <a:sym typeface="Arial"/>
            </a:endParaRPr>
          </a:p>
        </p:txBody>
      </p:sp>
      <p:pic>
        <p:nvPicPr>
          <p:cNvPr id="421" name="Google Shape;421;p41"/>
          <p:cNvPicPr preferRelativeResize="0"/>
          <p:nvPr/>
        </p:nvPicPr>
        <p:blipFill>
          <a:blip r:embed="rId3">
            <a:alphaModFix/>
          </a:blip>
          <a:stretch>
            <a:fillRect/>
          </a:stretch>
        </p:blipFill>
        <p:spPr>
          <a:xfrm>
            <a:off x="274750" y="759025"/>
            <a:ext cx="4484825" cy="1514350"/>
          </a:xfrm>
          <a:prstGeom prst="rect">
            <a:avLst/>
          </a:prstGeom>
          <a:noFill/>
          <a:ln>
            <a:noFill/>
          </a:ln>
        </p:spPr>
      </p:pic>
      <p:pic>
        <p:nvPicPr>
          <p:cNvPr id="422" name="Google Shape;422;p41"/>
          <p:cNvPicPr preferRelativeResize="0"/>
          <p:nvPr/>
        </p:nvPicPr>
        <p:blipFill>
          <a:blip r:embed="rId4">
            <a:alphaModFix/>
          </a:blip>
          <a:stretch>
            <a:fillRect/>
          </a:stretch>
        </p:blipFill>
        <p:spPr>
          <a:xfrm>
            <a:off x="228600" y="2273375"/>
            <a:ext cx="4540500" cy="1432000"/>
          </a:xfrm>
          <a:prstGeom prst="rect">
            <a:avLst/>
          </a:prstGeom>
          <a:noFill/>
          <a:ln>
            <a:noFill/>
          </a:ln>
        </p:spPr>
      </p:pic>
      <p:pic>
        <p:nvPicPr>
          <p:cNvPr id="423" name="Google Shape;423;p41"/>
          <p:cNvPicPr preferRelativeResize="0"/>
          <p:nvPr/>
        </p:nvPicPr>
        <p:blipFill>
          <a:blip r:embed="rId5">
            <a:alphaModFix/>
          </a:blip>
          <a:stretch>
            <a:fillRect/>
          </a:stretch>
        </p:blipFill>
        <p:spPr>
          <a:xfrm>
            <a:off x="302175" y="3648800"/>
            <a:ext cx="4331350" cy="1384800"/>
          </a:xfrm>
          <a:prstGeom prst="rect">
            <a:avLst/>
          </a:prstGeom>
          <a:noFill/>
          <a:ln>
            <a:noFill/>
          </a:ln>
        </p:spPr>
      </p:pic>
      <p:sp>
        <p:nvSpPr>
          <p:cNvPr id="424" name="Google Shape;424;p41"/>
          <p:cNvSpPr txBox="1"/>
          <p:nvPr/>
        </p:nvSpPr>
        <p:spPr>
          <a:xfrm>
            <a:off x="5044575" y="1088050"/>
            <a:ext cx="3791700" cy="101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Sigmoid: (0,1)</a:t>
            </a:r>
            <a:endParaRPr/>
          </a:p>
          <a:p>
            <a:pPr indent="-317500" lvl="1" marL="914400" rtl="0" algn="l">
              <a:spcBef>
                <a:spcPts val="0"/>
              </a:spcBef>
              <a:spcAft>
                <a:spcPts val="0"/>
              </a:spcAft>
              <a:buSzPts val="1400"/>
              <a:buChar char="○"/>
            </a:pPr>
            <a:r>
              <a:rPr b="1" lang="en-US"/>
              <a:t>Output:</a:t>
            </a:r>
            <a:r>
              <a:rPr lang="en-US"/>
              <a:t> binary classification.</a:t>
            </a:r>
            <a:endParaRPr/>
          </a:p>
          <a:p>
            <a:pPr indent="-317500" lvl="1" marL="914400" rtl="0" algn="l">
              <a:spcBef>
                <a:spcPts val="0"/>
              </a:spcBef>
              <a:spcAft>
                <a:spcPts val="0"/>
              </a:spcAft>
              <a:buSzPts val="1400"/>
              <a:buChar char="○"/>
            </a:pPr>
            <a:r>
              <a:rPr lang="en-US"/>
              <a:t>Vanishing gradients</a:t>
            </a:r>
            <a:endParaRPr/>
          </a:p>
          <a:p>
            <a:pPr indent="-317500" lvl="1" marL="914400" rtl="0" algn="l">
              <a:spcBef>
                <a:spcPts val="0"/>
              </a:spcBef>
              <a:spcAft>
                <a:spcPts val="0"/>
              </a:spcAft>
              <a:buSzPts val="1400"/>
              <a:buChar char="○"/>
            </a:pPr>
            <a:r>
              <a:rPr lang="en-US"/>
              <a:t>Non-zero centered</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914400" rtl="0" algn="l">
              <a:spcBef>
                <a:spcPts val="0"/>
              </a:spcBef>
              <a:spcAft>
                <a:spcPts val="0"/>
              </a:spcAft>
              <a:buNone/>
            </a:pPr>
            <a:r>
              <a:t/>
            </a:r>
            <a:endParaRPr/>
          </a:p>
        </p:txBody>
      </p:sp>
      <p:pic>
        <p:nvPicPr>
          <p:cNvPr id="425" name="Google Shape;425;p41"/>
          <p:cNvPicPr preferRelativeResize="0"/>
          <p:nvPr/>
        </p:nvPicPr>
        <p:blipFill>
          <a:blip r:embed="rId6">
            <a:alphaModFix/>
          </a:blip>
          <a:stretch>
            <a:fillRect/>
          </a:stretch>
        </p:blipFill>
        <p:spPr>
          <a:xfrm>
            <a:off x="4844550" y="2177217"/>
            <a:ext cx="1995375" cy="246533"/>
          </a:xfrm>
          <a:prstGeom prst="rect">
            <a:avLst/>
          </a:prstGeom>
          <a:noFill/>
          <a:ln>
            <a:noFill/>
          </a:ln>
        </p:spPr>
      </p:pic>
      <p:pic>
        <p:nvPicPr>
          <p:cNvPr id="426" name="Google Shape;426;p41"/>
          <p:cNvPicPr preferRelativeResize="0"/>
          <p:nvPr/>
        </p:nvPicPr>
        <p:blipFill>
          <a:blip r:embed="rId7">
            <a:alphaModFix/>
          </a:blip>
          <a:stretch>
            <a:fillRect/>
          </a:stretch>
        </p:blipFill>
        <p:spPr>
          <a:xfrm>
            <a:off x="4844550" y="3079925"/>
            <a:ext cx="1995365" cy="279000"/>
          </a:xfrm>
          <a:prstGeom prst="rect">
            <a:avLst/>
          </a:prstGeom>
          <a:noFill/>
          <a:ln>
            <a:noFill/>
          </a:ln>
        </p:spPr>
      </p:pic>
      <p:pic>
        <p:nvPicPr>
          <p:cNvPr id="427" name="Google Shape;427;p41"/>
          <p:cNvPicPr preferRelativeResize="0"/>
          <p:nvPr/>
        </p:nvPicPr>
        <p:blipFill>
          <a:blip r:embed="rId8">
            <a:alphaModFix/>
          </a:blip>
          <a:stretch>
            <a:fillRect/>
          </a:stretch>
        </p:blipFill>
        <p:spPr>
          <a:xfrm>
            <a:off x="4826925" y="4611850"/>
            <a:ext cx="3626849" cy="279000"/>
          </a:xfrm>
          <a:prstGeom prst="rect">
            <a:avLst/>
          </a:prstGeom>
          <a:noFill/>
          <a:ln>
            <a:noFill/>
          </a:ln>
        </p:spPr>
      </p:pic>
      <p:sp>
        <p:nvSpPr>
          <p:cNvPr id="428" name="Google Shape;428;p41"/>
          <p:cNvSpPr txBox="1"/>
          <p:nvPr/>
        </p:nvSpPr>
        <p:spPr>
          <a:xfrm>
            <a:off x="5029200" y="3733800"/>
            <a:ext cx="3528900" cy="59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a:solidFill>
                  <a:schemeClr val="dk1"/>
                </a:solidFill>
              </a:rPr>
              <a:t>ReLu: [0, +∞)</a:t>
            </a:r>
            <a:endParaRPr>
              <a:solidFill>
                <a:schemeClr val="dk1"/>
              </a:solidFill>
            </a:endParaRPr>
          </a:p>
          <a:p>
            <a:pPr indent="-317500" lvl="1" marL="914400" rtl="0" algn="l">
              <a:spcBef>
                <a:spcPts val="0"/>
              </a:spcBef>
              <a:spcAft>
                <a:spcPts val="0"/>
              </a:spcAft>
              <a:buClr>
                <a:schemeClr val="dk1"/>
              </a:buClr>
              <a:buSzPts val="1400"/>
              <a:buChar char="○"/>
            </a:pPr>
            <a:r>
              <a:rPr b="1" lang="en-US">
                <a:solidFill>
                  <a:schemeClr val="dk1"/>
                </a:solidFill>
              </a:rPr>
              <a:t>Output:</a:t>
            </a:r>
            <a:r>
              <a:rPr lang="en-US">
                <a:solidFill>
                  <a:schemeClr val="dk1"/>
                </a:solidFill>
              </a:rPr>
              <a:t> Positive regression.</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Non-zero centered</a:t>
            </a:r>
            <a:endParaRPr>
              <a:solidFill>
                <a:schemeClr val="dk1"/>
              </a:solidFill>
            </a:endParaRPr>
          </a:p>
          <a:p>
            <a:pPr indent="0" lvl="0" marL="0" rtl="0" algn="l">
              <a:spcBef>
                <a:spcPts val="0"/>
              </a:spcBef>
              <a:spcAft>
                <a:spcPts val="0"/>
              </a:spcAft>
              <a:buNone/>
            </a:pPr>
            <a:r>
              <a:t/>
            </a:r>
            <a:endParaRPr/>
          </a:p>
        </p:txBody>
      </p:sp>
      <p:sp>
        <p:nvSpPr>
          <p:cNvPr id="429" name="Google Shape;429;p41"/>
          <p:cNvSpPr txBox="1"/>
          <p:nvPr/>
        </p:nvSpPr>
        <p:spPr>
          <a:xfrm>
            <a:off x="5072075" y="2195525"/>
            <a:ext cx="37530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Tanh: (-1,+1)</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Vanishing gradients</a:t>
            </a:r>
            <a:endParaRPr/>
          </a:p>
        </p:txBody>
      </p:sp>
      <p:sp>
        <p:nvSpPr>
          <p:cNvPr id="430" name="Google Shape;430;p41"/>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431" name="Google Shape;431;p41"/>
          <p:cNvPicPr preferRelativeResize="0"/>
          <p:nvPr/>
        </p:nvPicPr>
        <p:blipFill>
          <a:blip r:embed="rId9">
            <a:alphaModFix/>
          </a:blip>
          <a:stretch>
            <a:fillRect/>
          </a:stretch>
        </p:blipFill>
        <p:spPr>
          <a:xfrm>
            <a:off x="6907800" y="3041150"/>
            <a:ext cx="1901150" cy="461247"/>
          </a:xfrm>
          <a:prstGeom prst="rect">
            <a:avLst/>
          </a:prstGeom>
          <a:noFill/>
          <a:ln>
            <a:noFill/>
          </a:ln>
        </p:spPr>
      </p:pic>
      <p:pic>
        <p:nvPicPr>
          <p:cNvPr id="432" name="Google Shape;432;p41"/>
          <p:cNvPicPr preferRelativeResize="0"/>
          <p:nvPr/>
        </p:nvPicPr>
        <p:blipFill>
          <a:blip r:embed="rId10">
            <a:alphaModFix/>
          </a:blip>
          <a:stretch>
            <a:fillRect/>
          </a:stretch>
        </p:blipFill>
        <p:spPr>
          <a:xfrm>
            <a:off x="6986125" y="2069863"/>
            <a:ext cx="1467656" cy="461250"/>
          </a:xfrm>
          <a:prstGeom prst="rect">
            <a:avLst/>
          </a:prstGeom>
          <a:noFill/>
          <a:ln>
            <a:noFill/>
          </a:ln>
        </p:spPr>
      </p:pic>
      <p:pic>
        <p:nvPicPr>
          <p:cNvPr id="433" name="Google Shape;433;p41"/>
          <p:cNvPicPr preferRelativeResize="0"/>
          <p:nvPr/>
        </p:nvPicPr>
        <p:blipFill>
          <a:blip r:embed="rId11">
            <a:alphaModFix/>
          </a:blip>
          <a:stretch>
            <a:fillRect/>
          </a:stretch>
        </p:blipFill>
        <p:spPr>
          <a:xfrm>
            <a:off x="6907800" y="3806824"/>
            <a:ext cx="1901150" cy="209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Activation Functions III</a:t>
            </a:r>
            <a:endParaRPr sz="2000">
              <a:solidFill>
                <a:schemeClr val="lt1"/>
              </a:solidFill>
              <a:latin typeface="Arial"/>
              <a:ea typeface="Arial"/>
              <a:cs typeface="Arial"/>
              <a:sym typeface="Arial"/>
            </a:endParaRPr>
          </a:p>
        </p:txBody>
      </p:sp>
      <p:sp>
        <p:nvSpPr>
          <p:cNvPr id="439" name="Google Shape;439;p42"/>
          <p:cNvSpPr txBox="1"/>
          <p:nvPr/>
        </p:nvSpPr>
        <p:spPr>
          <a:xfrm>
            <a:off x="4587375" y="1088050"/>
            <a:ext cx="4040100" cy="115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Linear</a:t>
            </a:r>
            <a:r>
              <a:rPr lang="en-US"/>
              <a:t>: </a:t>
            </a:r>
            <a:r>
              <a:rPr lang="en-US">
                <a:solidFill>
                  <a:schemeClr val="dk1"/>
                </a:solidFill>
              </a:rPr>
              <a:t>(-∞, +∞)</a:t>
            </a:r>
            <a:endParaRPr/>
          </a:p>
          <a:p>
            <a:pPr indent="-317500" lvl="1" marL="914400" rtl="0" algn="l">
              <a:spcBef>
                <a:spcPts val="0"/>
              </a:spcBef>
              <a:spcAft>
                <a:spcPts val="0"/>
              </a:spcAft>
              <a:buSzPts val="1400"/>
              <a:buChar char="○"/>
            </a:pPr>
            <a:r>
              <a:rPr b="1" lang="en-US"/>
              <a:t>Output:</a:t>
            </a:r>
            <a:r>
              <a:rPr lang="en-US"/>
              <a:t> Regression.</a:t>
            </a:r>
            <a:endParaRPr/>
          </a:p>
          <a:p>
            <a:pPr indent="-317500" lvl="1" marL="914400" rtl="0" algn="l">
              <a:spcBef>
                <a:spcPts val="0"/>
              </a:spcBef>
              <a:spcAft>
                <a:spcPts val="0"/>
              </a:spcAft>
              <a:buSzPts val="1400"/>
              <a:buChar char="○"/>
            </a:pPr>
            <a:r>
              <a:rPr lang="en-US"/>
              <a:t>Only for output layer.</a:t>
            </a:r>
            <a:endParaRPr/>
          </a:p>
          <a:p>
            <a:pPr indent="-317500" lvl="1" marL="914400" rtl="0" algn="l">
              <a:spcBef>
                <a:spcPts val="0"/>
              </a:spcBef>
              <a:spcAft>
                <a:spcPts val="0"/>
              </a:spcAft>
              <a:buSzPts val="1400"/>
              <a:buChar char="○"/>
            </a:pPr>
            <a:r>
              <a:rPr lang="en-US"/>
              <a:t>Any activation.</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914400" rtl="0" algn="l">
              <a:spcBef>
                <a:spcPts val="0"/>
              </a:spcBef>
              <a:spcAft>
                <a:spcPts val="0"/>
              </a:spcAft>
              <a:buNone/>
            </a:pPr>
            <a:r>
              <a:t/>
            </a:r>
            <a:endParaRPr/>
          </a:p>
        </p:txBody>
      </p:sp>
      <p:pic>
        <p:nvPicPr>
          <p:cNvPr id="440" name="Google Shape;440;p42"/>
          <p:cNvPicPr preferRelativeResize="0"/>
          <p:nvPr/>
        </p:nvPicPr>
        <p:blipFill>
          <a:blip r:embed="rId3">
            <a:alphaModFix/>
          </a:blip>
          <a:stretch>
            <a:fillRect/>
          </a:stretch>
        </p:blipFill>
        <p:spPr>
          <a:xfrm>
            <a:off x="668950" y="1011855"/>
            <a:ext cx="3381375" cy="1352550"/>
          </a:xfrm>
          <a:prstGeom prst="rect">
            <a:avLst/>
          </a:prstGeom>
          <a:noFill/>
          <a:ln>
            <a:noFill/>
          </a:ln>
        </p:spPr>
      </p:pic>
      <p:pic>
        <p:nvPicPr>
          <p:cNvPr id="441" name="Google Shape;441;p42"/>
          <p:cNvPicPr preferRelativeResize="0"/>
          <p:nvPr/>
        </p:nvPicPr>
        <p:blipFill>
          <a:blip r:embed="rId4">
            <a:alphaModFix/>
          </a:blip>
          <a:stretch>
            <a:fillRect/>
          </a:stretch>
        </p:blipFill>
        <p:spPr>
          <a:xfrm>
            <a:off x="1059525" y="2494805"/>
            <a:ext cx="2600233" cy="2474295"/>
          </a:xfrm>
          <a:prstGeom prst="rect">
            <a:avLst/>
          </a:prstGeom>
          <a:noFill/>
          <a:ln>
            <a:noFill/>
          </a:ln>
        </p:spPr>
      </p:pic>
      <p:pic>
        <p:nvPicPr>
          <p:cNvPr id="442" name="Google Shape;442;p42"/>
          <p:cNvPicPr preferRelativeResize="0"/>
          <p:nvPr/>
        </p:nvPicPr>
        <p:blipFill>
          <a:blip r:embed="rId5">
            <a:alphaModFix/>
          </a:blip>
          <a:stretch>
            <a:fillRect/>
          </a:stretch>
        </p:blipFill>
        <p:spPr>
          <a:xfrm>
            <a:off x="4692875" y="4163900"/>
            <a:ext cx="4117750" cy="457525"/>
          </a:xfrm>
          <a:prstGeom prst="rect">
            <a:avLst/>
          </a:prstGeom>
          <a:noFill/>
          <a:ln>
            <a:noFill/>
          </a:ln>
        </p:spPr>
      </p:pic>
      <p:sp>
        <p:nvSpPr>
          <p:cNvPr id="443" name="Google Shape;443;p42"/>
          <p:cNvSpPr txBox="1"/>
          <p:nvPr/>
        </p:nvSpPr>
        <p:spPr>
          <a:xfrm>
            <a:off x="4567250" y="2290775"/>
            <a:ext cx="4000500" cy="8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Softmax: </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Softmax converts a real vector to a vector of categorical probabilities.</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Output: Multi-class classification.</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Multiple neurons.</a:t>
            </a:r>
            <a:endParaRPr/>
          </a:p>
        </p:txBody>
      </p:sp>
      <p:sp>
        <p:nvSpPr>
          <p:cNvPr id="444" name="Google Shape;444;p42"/>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445" name="Google Shape;445;p42"/>
          <p:cNvPicPr preferRelativeResize="0"/>
          <p:nvPr/>
        </p:nvPicPr>
        <p:blipFill>
          <a:blip r:embed="rId6">
            <a:alphaModFix/>
          </a:blip>
          <a:stretch>
            <a:fillRect/>
          </a:stretch>
        </p:blipFill>
        <p:spPr>
          <a:xfrm>
            <a:off x="3708424" y="3641575"/>
            <a:ext cx="1727157" cy="45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Loss/Cost Function</a:t>
            </a:r>
            <a:endParaRPr sz="2000">
              <a:solidFill>
                <a:schemeClr val="lt1"/>
              </a:solidFill>
              <a:latin typeface="Arial"/>
              <a:ea typeface="Arial"/>
              <a:cs typeface="Arial"/>
              <a:sym typeface="Arial"/>
            </a:endParaRPr>
          </a:p>
        </p:txBody>
      </p:sp>
      <p:sp>
        <p:nvSpPr>
          <p:cNvPr id="451" name="Google Shape;451;p43"/>
          <p:cNvSpPr txBox="1"/>
          <p:nvPr/>
        </p:nvSpPr>
        <p:spPr>
          <a:xfrm>
            <a:off x="237000" y="1044100"/>
            <a:ext cx="3986100" cy="10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We need to find the best parameters for model the given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Loss function:</a:t>
            </a:r>
            <a:r>
              <a:rPr lang="en-US"/>
              <a:t> quantifies  the error in prediction, how the model deviates from the correct results.</a:t>
            </a:r>
            <a:endParaRPr/>
          </a:p>
        </p:txBody>
      </p:sp>
      <p:sp>
        <p:nvSpPr>
          <p:cNvPr id="452" name="Google Shape;452;p43"/>
          <p:cNvSpPr txBox="1"/>
          <p:nvPr/>
        </p:nvSpPr>
        <p:spPr>
          <a:xfrm>
            <a:off x="237000" y="2485475"/>
            <a:ext cx="4243500" cy="9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Objective function, cost function:</a:t>
            </a:r>
            <a:r>
              <a:rPr lang="en-US"/>
              <a:t> Measure the total loss over the entire dataset</a:t>
            </a:r>
            <a:endParaRPr/>
          </a:p>
        </p:txBody>
      </p:sp>
      <p:pic>
        <p:nvPicPr>
          <p:cNvPr id="453" name="Google Shape;453;p43"/>
          <p:cNvPicPr preferRelativeResize="0"/>
          <p:nvPr/>
        </p:nvPicPr>
        <p:blipFill>
          <a:blip r:embed="rId3">
            <a:alphaModFix/>
          </a:blip>
          <a:stretch>
            <a:fillRect/>
          </a:stretch>
        </p:blipFill>
        <p:spPr>
          <a:xfrm>
            <a:off x="4847775" y="1328097"/>
            <a:ext cx="2467500" cy="352500"/>
          </a:xfrm>
          <a:prstGeom prst="rect">
            <a:avLst/>
          </a:prstGeom>
          <a:noFill/>
          <a:ln>
            <a:noFill/>
          </a:ln>
        </p:spPr>
      </p:pic>
      <p:grpSp>
        <p:nvGrpSpPr>
          <p:cNvPr id="454" name="Google Shape;454;p43"/>
          <p:cNvGrpSpPr/>
          <p:nvPr/>
        </p:nvGrpSpPr>
        <p:grpSpPr>
          <a:xfrm>
            <a:off x="966501" y="3160950"/>
            <a:ext cx="2253125" cy="1578475"/>
            <a:chOff x="966501" y="3160950"/>
            <a:chExt cx="2253125" cy="1578475"/>
          </a:xfrm>
        </p:grpSpPr>
        <p:pic>
          <p:nvPicPr>
            <p:cNvPr id="455" name="Google Shape;455;p43"/>
            <p:cNvPicPr preferRelativeResize="0"/>
            <p:nvPr/>
          </p:nvPicPr>
          <p:blipFill rotWithShape="1">
            <a:blip r:embed="rId4">
              <a:alphaModFix/>
            </a:blip>
            <a:srcRect b="0" l="0" r="0" t="0"/>
            <a:stretch/>
          </p:blipFill>
          <p:spPr>
            <a:xfrm>
              <a:off x="966501" y="3160950"/>
              <a:ext cx="2253125" cy="1578475"/>
            </a:xfrm>
            <a:prstGeom prst="rect">
              <a:avLst/>
            </a:prstGeom>
            <a:noFill/>
            <a:ln>
              <a:noFill/>
            </a:ln>
          </p:spPr>
        </p:pic>
        <p:sp>
          <p:nvSpPr>
            <p:cNvPr id="456" name="Google Shape;456;p43"/>
            <p:cNvSpPr/>
            <p:nvPr/>
          </p:nvSpPr>
          <p:spPr>
            <a:xfrm>
              <a:off x="1368025" y="3590150"/>
              <a:ext cx="66900" cy="6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3"/>
            <p:cNvSpPr/>
            <p:nvPr/>
          </p:nvSpPr>
          <p:spPr>
            <a:xfrm>
              <a:off x="2701525" y="3894950"/>
              <a:ext cx="66900" cy="6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8" name="Google Shape;458;p43"/>
            <p:cNvCxnSpPr>
              <a:endCxn id="457" idx="2"/>
            </p:cNvCxnSpPr>
            <p:nvPr/>
          </p:nvCxnSpPr>
          <p:spPr>
            <a:xfrm>
              <a:off x="1424125" y="3629000"/>
              <a:ext cx="1277400" cy="297300"/>
            </a:xfrm>
            <a:prstGeom prst="straightConnector1">
              <a:avLst/>
            </a:prstGeom>
            <a:noFill/>
            <a:ln cap="flat" cmpd="sng" w="9525">
              <a:solidFill>
                <a:schemeClr val="dk2"/>
              </a:solidFill>
              <a:prstDash val="solid"/>
              <a:round/>
              <a:headEnd len="sm" w="sm" type="none"/>
              <a:tailEnd len="sm" w="sm" type="none"/>
            </a:ln>
          </p:spPr>
        </p:cxnSp>
      </p:grpSp>
      <p:sp>
        <p:nvSpPr>
          <p:cNvPr id="459" name="Google Shape;459;p43"/>
          <p:cNvSpPr txBox="1"/>
          <p:nvPr/>
        </p:nvSpPr>
        <p:spPr>
          <a:xfrm>
            <a:off x="666900" y="4662325"/>
            <a:ext cx="3126300" cy="3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Cost function of one parameter</a:t>
            </a:r>
            <a:endParaRPr b="0" i="0" u="none" cap="none" strike="noStrike">
              <a:solidFill>
                <a:srgbClr val="000000"/>
              </a:solidFill>
              <a:latin typeface="Arial"/>
              <a:ea typeface="Arial"/>
              <a:cs typeface="Arial"/>
              <a:sym typeface="Arial"/>
            </a:endParaRPr>
          </a:p>
        </p:txBody>
      </p:sp>
      <p:pic>
        <p:nvPicPr>
          <p:cNvPr id="460" name="Google Shape;460;p43"/>
          <p:cNvPicPr preferRelativeResize="0"/>
          <p:nvPr/>
        </p:nvPicPr>
        <p:blipFill rotWithShape="1">
          <a:blip r:embed="rId5">
            <a:alphaModFix/>
          </a:blip>
          <a:srcRect b="0" l="0" r="0" t="0"/>
          <a:stretch/>
        </p:blipFill>
        <p:spPr>
          <a:xfrm>
            <a:off x="5315950" y="3196929"/>
            <a:ext cx="1808410" cy="1246760"/>
          </a:xfrm>
          <a:prstGeom prst="rect">
            <a:avLst/>
          </a:prstGeom>
          <a:noFill/>
          <a:ln>
            <a:noFill/>
          </a:ln>
        </p:spPr>
      </p:pic>
      <p:sp>
        <p:nvSpPr>
          <p:cNvPr id="461" name="Google Shape;461;p43"/>
          <p:cNvSpPr txBox="1"/>
          <p:nvPr/>
        </p:nvSpPr>
        <p:spPr>
          <a:xfrm>
            <a:off x="5169925" y="4602650"/>
            <a:ext cx="2999100" cy="3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Cost function of two parameters</a:t>
            </a:r>
            <a:endParaRPr b="0" i="0" u="none" cap="none" strike="noStrike">
              <a:solidFill>
                <a:srgbClr val="000000"/>
              </a:solidFill>
              <a:latin typeface="Arial"/>
              <a:ea typeface="Arial"/>
              <a:cs typeface="Arial"/>
              <a:sym typeface="Arial"/>
            </a:endParaRPr>
          </a:p>
        </p:txBody>
      </p:sp>
      <p:sp>
        <p:nvSpPr>
          <p:cNvPr id="462" name="Google Shape;462;p43"/>
          <p:cNvSpPr txBox="1"/>
          <p:nvPr/>
        </p:nvSpPr>
        <p:spPr>
          <a:xfrm>
            <a:off x="3290150" y="3196550"/>
            <a:ext cx="1971000" cy="140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Ideally the </a:t>
            </a:r>
            <a:r>
              <a:rPr b="1" i="0" lang="en-US" u="none" cap="none" strike="noStrike">
                <a:solidFill>
                  <a:srgbClr val="000000"/>
                </a:solidFill>
                <a:latin typeface="Arial"/>
                <a:ea typeface="Arial"/>
                <a:cs typeface="Arial"/>
                <a:sym typeface="Arial"/>
              </a:rPr>
              <a:t>cost function is convex</a:t>
            </a:r>
            <a:r>
              <a:rPr b="0" i="0" lang="en-US" u="none" cap="none" strike="noStrike">
                <a:solidFill>
                  <a:srgbClr val="000000"/>
                </a:solidFill>
                <a:latin typeface="Arial"/>
                <a:ea typeface="Arial"/>
                <a:cs typeface="Arial"/>
                <a:sym typeface="Arial"/>
              </a:rPr>
              <a:t>: for every pair of points, the curve is always below the line (or hyper-plane) between them</a:t>
            </a:r>
            <a:endParaRPr b="0" i="0" u="none" cap="none" strike="noStrike">
              <a:solidFill>
                <a:srgbClr val="000000"/>
              </a:solidFill>
              <a:latin typeface="Arial"/>
              <a:ea typeface="Arial"/>
              <a:cs typeface="Arial"/>
              <a:sym typeface="Arial"/>
            </a:endParaRPr>
          </a:p>
        </p:txBody>
      </p:sp>
      <p:pic>
        <p:nvPicPr>
          <p:cNvPr id="463" name="Google Shape;463;p43"/>
          <p:cNvPicPr preferRelativeResize="0"/>
          <p:nvPr/>
        </p:nvPicPr>
        <p:blipFill>
          <a:blip r:embed="rId6">
            <a:alphaModFix/>
          </a:blip>
          <a:stretch>
            <a:fillRect/>
          </a:stretch>
        </p:blipFill>
        <p:spPr>
          <a:xfrm>
            <a:off x="4657000" y="2395535"/>
            <a:ext cx="3126300" cy="561452"/>
          </a:xfrm>
          <a:prstGeom prst="rect">
            <a:avLst/>
          </a:prstGeom>
          <a:noFill/>
          <a:ln>
            <a:noFill/>
          </a:ln>
        </p:spPr>
      </p:pic>
      <p:cxnSp>
        <p:nvCxnSpPr>
          <p:cNvPr id="464" name="Google Shape;464;p43"/>
          <p:cNvCxnSpPr/>
          <p:nvPr/>
        </p:nvCxnSpPr>
        <p:spPr>
          <a:xfrm flipH="1" rot="10800000">
            <a:off x="5272100" y="1828800"/>
            <a:ext cx="314400" cy="2286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43"/>
          <p:cNvSpPr txBox="1"/>
          <p:nvPr/>
        </p:nvSpPr>
        <p:spPr>
          <a:xfrm>
            <a:off x="4714875" y="1981200"/>
            <a:ext cx="12144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Prediction</a:t>
            </a:r>
            <a:endParaRPr>
              <a:solidFill>
                <a:srgbClr val="FF0000"/>
              </a:solidFill>
            </a:endParaRPr>
          </a:p>
        </p:txBody>
      </p:sp>
      <p:sp>
        <p:nvSpPr>
          <p:cNvPr id="466" name="Google Shape;466;p43"/>
          <p:cNvSpPr txBox="1"/>
          <p:nvPr/>
        </p:nvSpPr>
        <p:spPr>
          <a:xfrm>
            <a:off x="6635500" y="1976700"/>
            <a:ext cx="794100" cy="1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FF00"/>
                </a:solidFill>
              </a:rPr>
              <a:t>Correct</a:t>
            </a:r>
            <a:endParaRPr>
              <a:solidFill>
                <a:srgbClr val="00FF00"/>
              </a:solidFill>
            </a:endParaRPr>
          </a:p>
        </p:txBody>
      </p:sp>
      <p:cxnSp>
        <p:nvCxnSpPr>
          <p:cNvPr id="467" name="Google Shape;467;p43"/>
          <p:cNvCxnSpPr>
            <a:stCxn id="466" idx="0"/>
          </p:cNvCxnSpPr>
          <p:nvPr/>
        </p:nvCxnSpPr>
        <p:spPr>
          <a:xfrm rot="10800000">
            <a:off x="6947650" y="1703400"/>
            <a:ext cx="84900" cy="2733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43"/>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Cost Functions: Regression</a:t>
            </a:r>
            <a:endParaRPr sz="2000">
              <a:solidFill>
                <a:schemeClr val="lt1"/>
              </a:solidFill>
              <a:latin typeface="Arial"/>
              <a:ea typeface="Arial"/>
              <a:cs typeface="Arial"/>
              <a:sym typeface="Arial"/>
            </a:endParaRPr>
          </a:p>
        </p:txBody>
      </p:sp>
      <p:sp>
        <p:nvSpPr>
          <p:cNvPr id="474" name="Google Shape;474;p44"/>
          <p:cNvSpPr txBox="1"/>
          <p:nvPr/>
        </p:nvSpPr>
        <p:spPr>
          <a:xfrm>
            <a:off x="523575" y="1047175"/>
            <a:ext cx="52206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P</a:t>
            </a:r>
            <a:r>
              <a:rPr lang="en-US"/>
              <a:t>redict a numerical value given some input.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Mean squared error (MSE):</a:t>
            </a:r>
            <a:r>
              <a:rPr lang="en-US"/>
              <a:t>  Average of the </a:t>
            </a:r>
            <a:r>
              <a:rPr b="1" lang="en-US"/>
              <a:t>square</a:t>
            </a:r>
            <a:r>
              <a:rPr lang="en-US"/>
              <a:t> of the difference between the predicted and actual target variables.</a:t>
            </a:r>
            <a:endParaRPr/>
          </a:p>
          <a:p>
            <a:pPr indent="-317500" lvl="1" marL="914400" rtl="0" algn="l">
              <a:spcBef>
                <a:spcPts val="0"/>
              </a:spcBef>
              <a:spcAft>
                <a:spcPts val="0"/>
              </a:spcAft>
              <a:buSzPts val="1400"/>
              <a:buChar char="○"/>
            </a:pPr>
            <a:r>
              <a:rPr lang="en-US">
                <a:solidFill>
                  <a:schemeClr val="dk1"/>
                </a:solidFill>
              </a:rPr>
              <a:t>The most classic measure.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US"/>
              <a:t>Mean absolute error (MAE)</a:t>
            </a:r>
            <a:r>
              <a:rPr lang="en-US"/>
              <a:t>: </a:t>
            </a:r>
            <a:r>
              <a:rPr lang="en-US">
                <a:solidFill>
                  <a:schemeClr val="dk1"/>
                </a:solidFill>
              </a:rPr>
              <a:t>Average of the </a:t>
            </a:r>
            <a:r>
              <a:rPr b="1" lang="en-US">
                <a:solidFill>
                  <a:schemeClr val="dk1"/>
                </a:solidFill>
              </a:rPr>
              <a:t>absolute value </a:t>
            </a:r>
            <a:r>
              <a:rPr lang="en-US">
                <a:solidFill>
                  <a:schemeClr val="dk1"/>
                </a:solidFill>
              </a:rPr>
              <a:t> of the difference between the predicted and actual target variables.</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Harder differentiability and convergence</a:t>
            </a:r>
            <a:endParaRPr>
              <a:solidFill>
                <a:schemeClr val="dk1"/>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475" name="Google Shape;475;p44"/>
          <p:cNvPicPr preferRelativeResize="0"/>
          <p:nvPr/>
        </p:nvPicPr>
        <p:blipFill>
          <a:blip r:embed="rId3">
            <a:alphaModFix/>
          </a:blip>
          <a:stretch>
            <a:fillRect/>
          </a:stretch>
        </p:blipFill>
        <p:spPr>
          <a:xfrm>
            <a:off x="6125175" y="1395099"/>
            <a:ext cx="1870800" cy="514475"/>
          </a:xfrm>
          <a:prstGeom prst="rect">
            <a:avLst/>
          </a:prstGeom>
          <a:noFill/>
          <a:ln>
            <a:noFill/>
          </a:ln>
        </p:spPr>
      </p:pic>
      <p:pic>
        <p:nvPicPr>
          <p:cNvPr id="476" name="Google Shape;476;p44"/>
          <p:cNvPicPr preferRelativeResize="0"/>
          <p:nvPr/>
        </p:nvPicPr>
        <p:blipFill>
          <a:blip r:embed="rId4">
            <a:alphaModFix/>
          </a:blip>
          <a:stretch>
            <a:fillRect/>
          </a:stretch>
        </p:blipFill>
        <p:spPr>
          <a:xfrm>
            <a:off x="6125175" y="2893575"/>
            <a:ext cx="1777277" cy="514475"/>
          </a:xfrm>
          <a:prstGeom prst="rect">
            <a:avLst/>
          </a:prstGeom>
          <a:noFill/>
          <a:ln>
            <a:noFill/>
          </a:ln>
        </p:spPr>
      </p:pic>
      <p:sp>
        <p:nvSpPr>
          <p:cNvPr id="477" name="Google Shape;477;p44"/>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78" name="Google Shape;478;p44"/>
          <p:cNvSpPr txBox="1"/>
          <p:nvPr/>
        </p:nvSpPr>
        <p:spPr>
          <a:xfrm>
            <a:off x="4706900" y="2129825"/>
            <a:ext cx="3812400" cy="36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6739"/>
              </a:lnSpc>
              <a:spcBef>
                <a:spcPts val="0"/>
              </a:spcBef>
              <a:spcAft>
                <a:spcPts val="0"/>
              </a:spcAft>
              <a:buNone/>
            </a:pPr>
            <a:r>
              <a:rPr lang="en-US" sz="1150">
                <a:solidFill>
                  <a:srgbClr val="37474F"/>
                </a:solidFill>
                <a:latin typeface="Roboto Mono"/>
                <a:ea typeface="Roboto Mono"/>
                <a:cs typeface="Roboto Mono"/>
                <a:sym typeface="Roboto Mono"/>
              </a:rPr>
              <a:t>model.compile(optimizer=</a:t>
            </a:r>
            <a:r>
              <a:rPr lang="en-US" sz="1150">
                <a:solidFill>
                  <a:srgbClr val="388E3C"/>
                </a:solidFill>
                <a:latin typeface="Roboto Mono"/>
                <a:ea typeface="Roboto Mono"/>
                <a:cs typeface="Roboto Mono"/>
                <a:sym typeface="Roboto Mono"/>
              </a:rPr>
              <a:t>'sgd'</a:t>
            </a:r>
            <a:r>
              <a:rPr lang="en-US" sz="1150">
                <a:solidFill>
                  <a:srgbClr val="37474F"/>
                </a:solidFill>
                <a:latin typeface="Roboto Mono"/>
                <a:ea typeface="Roboto Mono"/>
                <a:cs typeface="Roboto Mono"/>
                <a:sym typeface="Roboto Mono"/>
              </a:rPr>
              <a:t>, loss=</a:t>
            </a:r>
            <a:r>
              <a:rPr lang="en-US" sz="1150">
                <a:solidFill>
                  <a:srgbClr val="388E3C"/>
                </a:solidFill>
                <a:latin typeface="Roboto Mono"/>
                <a:ea typeface="Roboto Mono"/>
                <a:cs typeface="Roboto Mono"/>
                <a:sym typeface="Roboto Mono"/>
              </a:rPr>
              <a:t>'mse'</a:t>
            </a: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
        <p:nvSpPr>
          <p:cNvPr id="479" name="Google Shape;479;p44"/>
          <p:cNvSpPr txBox="1"/>
          <p:nvPr/>
        </p:nvSpPr>
        <p:spPr>
          <a:xfrm>
            <a:off x="4706900" y="3898075"/>
            <a:ext cx="3812400" cy="36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6739"/>
              </a:lnSpc>
              <a:spcBef>
                <a:spcPts val="0"/>
              </a:spcBef>
              <a:spcAft>
                <a:spcPts val="0"/>
              </a:spcAft>
              <a:buNone/>
            </a:pPr>
            <a:r>
              <a:rPr lang="en-US" sz="1150">
                <a:solidFill>
                  <a:srgbClr val="37474F"/>
                </a:solidFill>
                <a:latin typeface="Roboto Mono"/>
                <a:ea typeface="Roboto Mono"/>
                <a:cs typeface="Roboto Mono"/>
                <a:sym typeface="Roboto Mono"/>
              </a:rPr>
              <a:t>model.compile(optimizer=</a:t>
            </a:r>
            <a:r>
              <a:rPr lang="en-US" sz="1150">
                <a:solidFill>
                  <a:srgbClr val="388E3C"/>
                </a:solidFill>
                <a:latin typeface="Roboto Mono"/>
                <a:ea typeface="Roboto Mono"/>
                <a:cs typeface="Roboto Mono"/>
                <a:sym typeface="Roboto Mono"/>
              </a:rPr>
              <a:t>'sgd'</a:t>
            </a:r>
            <a:r>
              <a:rPr lang="en-US" sz="1150">
                <a:solidFill>
                  <a:srgbClr val="37474F"/>
                </a:solidFill>
                <a:latin typeface="Roboto Mono"/>
                <a:ea typeface="Roboto Mono"/>
                <a:cs typeface="Roboto Mono"/>
                <a:sym typeface="Roboto Mono"/>
              </a:rPr>
              <a:t>, loss=</a:t>
            </a:r>
            <a:r>
              <a:rPr lang="en-US" sz="1150">
                <a:solidFill>
                  <a:srgbClr val="388E3C"/>
                </a:solidFill>
                <a:latin typeface="Roboto Mono"/>
                <a:ea typeface="Roboto Mono"/>
                <a:cs typeface="Roboto Mono"/>
                <a:sym typeface="Roboto Mono"/>
              </a:rPr>
              <a:t>'mae'</a:t>
            </a: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Cost Functions: Classification</a:t>
            </a:r>
            <a:endParaRPr sz="2000">
              <a:solidFill>
                <a:schemeClr val="lt1"/>
              </a:solidFill>
              <a:latin typeface="Arial"/>
              <a:ea typeface="Arial"/>
              <a:cs typeface="Arial"/>
              <a:sym typeface="Arial"/>
            </a:endParaRPr>
          </a:p>
        </p:txBody>
      </p:sp>
      <p:sp>
        <p:nvSpPr>
          <p:cNvPr id="485" name="Google Shape;485;p45"/>
          <p:cNvSpPr txBox="1"/>
          <p:nvPr/>
        </p:nvSpPr>
        <p:spPr>
          <a:xfrm>
            <a:off x="218775" y="1047175"/>
            <a:ext cx="49497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S</a:t>
            </a:r>
            <a:r>
              <a:rPr lang="en-US"/>
              <a:t>pecify which of k categories some input belongs to.</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Binary Cross-Entropy (log-loss)</a:t>
            </a:r>
            <a:r>
              <a:rPr b="1" lang="en-US"/>
              <a:t>:</a:t>
            </a:r>
            <a:r>
              <a:rPr lang="en-US"/>
              <a:t>  Similar to the logistic loss function</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solidFill>
                  <a:schemeClr val="dk1"/>
                </a:solidFill>
              </a:rPr>
              <a:t>Categorical Cross-Entropy:</a:t>
            </a:r>
            <a:r>
              <a:rPr lang="en-US">
                <a:solidFill>
                  <a:schemeClr val="dk1"/>
                </a:solidFill>
              </a:rPr>
              <a:t>  </a:t>
            </a:r>
            <a:endParaRPr>
              <a:solidFill>
                <a:schemeClr val="dk1"/>
              </a:solidFill>
            </a:endParaRPr>
          </a:p>
          <a:p>
            <a:pPr indent="-317500" lvl="1" marL="914400" rtl="0" algn="l">
              <a:spcBef>
                <a:spcPts val="0"/>
              </a:spcBef>
              <a:spcAft>
                <a:spcPts val="0"/>
              </a:spcAft>
              <a:buSzPts val="1400"/>
              <a:buChar char="○"/>
            </a:pPr>
            <a:r>
              <a:rPr lang="en-US"/>
              <a:t>Minimizing the cross-entropy is equivalent to minimizing the </a:t>
            </a:r>
            <a:r>
              <a:rPr b="1" lang="en-US"/>
              <a:t>divergence</a:t>
            </a:r>
            <a:r>
              <a:rPr lang="en-US"/>
              <a:t> between the distribution of the real targets and the predictions.</a:t>
            </a:r>
            <a:endParaRPr/>
          </a:p>
          <a:p>
            <a:pPr indent="0" lvl="0" marL="9144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86" name="Google Shape;486;p45"/>
          <p:cNvPicPr preferRelativeResize="0"/>
          <p:nvPr/>
        </p:nvPicPr>
        <p:blipFill>
          <a:blip r:embed="rId3">
            <a:alphaModFix/>
          </a:blip>
          <a:stretch>
            <a:fillRect/>
          </a:stretch>
        </p:blipFill>
        <p:spPr>
          <a:xfrm>
            <a:off x="5035125" y="2047880"/>
            <a:ext cx="3467100" cy="447675"/>
          </a:xfrm>
          <a:prstGeom prst="rect">
            <a:avLst/>
          </a:prstGeom>
          <a:noFill/>
          <a:ln>
            <a:noFill/>
          </a:ln>
        </p:spPr>
      </p:pic>
      <p:pic>
        <p:nvPicPr>
          <p:cNvPr id="487" name="Google Shape;487;p45"/>
          <p:cNvPicPr preferRelativeResize="0"/>
          <p:nvPr/>
        </p:nvPicPr>
        <p:blipFill>
          <a:blip r:embed="rId4">
            <a:alphaModFix/>
          </a:blip>
          <a:stretch>
            <a:fillRect/>
          </a:stretch>
        </p:blipFill>
        <p:spPr>
          <a:xfrm>
            <a:off x="5035125" y="3361599"/>
            <a:ext cx="2910925" cy="579775"/>
          </a:xfrm>
          <a:prstGeom prst="rect">
            <a:avLst/>
          </a:prstGeom>
          <a:noFill/>
          <a:ln>
            <a:noFill/>
          </a:ln>
        </p:spPr>
      </p:pic>
      <p:sp>
        <p:nvSpPr>
          <p:cNvPr id="488" name="Google Shape;488;p45"/>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89" name="Google Shape;489;p45"/>
          <p:cNvSpPr txBox="1"/>
          <p:nvPr/>
        </p:nvSpPr>
        <p:spPr>
          <a:xfrm>
            <a:off x="3258625" y="2569000"/>
            <a:ext cx="5665200" cy="36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6739"/>
              </a:lnSpc>
              <a:spcBef>
                <a:spcPts val="0"/>
              </a:spcBef>
              <a:spcAft>
                <a:spcPts val="0"/>
              </a:spcAft>
              <a:buNone/>
            </a:pPr>
            <a:r>
              <a:rPr lang="en-US" sz="1150">
                <a:solidFill>
                  <a:srgbClr val="37474F"/>
                </a:solidFill>
                <a:latin typeface="Roboto Mono"/>
                <a:ea typeface="Roboto Mono"/>
                <a:cs typeface="Roboto Mono"/>
                <a:sym typeface="Roboto Mono"/>
              </a:rPr>
              <a:t>model.compile(optimizer=</a:t>
            </a:r>
            <a:r>
              <a:rPr lang="en-US" sz="1150">
                <a:solidFill>
                  <a:srgbClr val="388E3C"/>
                </a:solidFill>
                <a:latin typeface="Roboto Mono"/>
                <a:ea typeface="Roboto Mono"/>
                <a:cs typeface="Roboto Mono"/>
                <a:sym typeface="Roboto Mono"/>
              </a:rPr>
              <a:t>'sgd'</a:t>
            </a:r>
            <a:r>
              <a:rPr lang="en-US" sz="1150">
                <a:solidFill>
                  <a:srgbClr val="37474F"/>
                </a:solidFill>
                <a:latin typeface="Roboto Mono"/>
                <a:ea typeface="Roboto Mono"/>
                <a:cs typeface="Roboto Mono"/>
                <a:sym typeface="Roboto Mono"/>
              </a:rPr>
              <a:t>, loss=</a:t>
            </a:r>
            <a:r>
              <a:rPr lang="en-US" sz="1150">
                <a:solidFill>
                  <a:srgbClr val="388E3C"/>
                </a:solidFill>
                <a:latin typeface="Roboto Mono"/>
                <a:ea typeface="Roboto Mono"/>
                <a:cs typeface="Roboto Mono"/>
                <a:sym typeface="Roboto Mono"/>
              </a:rPr>
              <a:t>'binary_crossentropy'</a:t>
            </a: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
        <p:nvSpPr>
          <p:cNvPr id="490" name="Google Shape;490;p45"/>
          <p:cNvSpPr txBox="1"/>
          <p:nvPr/>
        </p:nvSpPr>
        <p:spPr>
          <a:xfrm>
            <a:off x="3258625" y="4088538"/>
            <a:ext cx="5665200" cy="36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6739"/>
              </a:lnSpc>
              <a:spcBef>
                <a:spcPts val="0"/>
              </a:spcBef>
              <a:spcAft>
                <a:spcPts val="0"/>
              </a:spcAft>
              <a:buNone/>
            </a:pPr>
            <a:r>
              <a:rPr lang="en-US" sz="1150">
                <a:solidFill>
                  <a:srgbClr val="37474F"/>
                </a:solidFill>
                <a:latin typeface="Roboto Mono"/>
                <a:ea typeface="Roboto Mono"/>
                <a:cs typeface="Roboto Mono"/>
                <a:sym typeface="Roboto Mono"/>
              </a:rPr>
              <a:t>model.compile(optimizer=</a:t>
            </a:r>
            <a:r>
              <a:rPr lang="en-US" sz="1150">
                <a:solidFill>
                  <a:srgbClr val="388E3C"/>
                </a:solidFill>
                <a:latin typeface="Roboto Mono"/>
                <a:ea typeface="Roboto Mono"/>
                <a:cs typeface="Roboto Mono"/>
                <a:sym typeface="Roboto Mono"/>
              </a:rPr>
              <a:t>'sgd'</a:t>
            </a:r>
            <a:r>
              <a:rPr lang="en-US" sz="1150">
                <a:solidFill>
                  <a:srgbClr val="37474F"/>
                </a:solidFill>
                <a:latin typeface="Roboto Mono"/>
                <a:ea typeface="Roboto Mono"/>
                <a:cs typeface="Roboto Mono"/>
                <a:sym typeface="Roboto Mono"/>
              </a:rPr>
              <a:t>, loss=</a:t>
            </a:r>
            <a:r>
              <a:rPr lang="en-US" sz="1150">
                <a:solidFill>
                  <a:srgbClr val="388E3C"/>
                </a:solidFill>
                <a:latin typeface="Roboto Mono"/>
                <a:ea typeface="Roboto Mono"/>
                <a:cs typeface="Roboto Mono"/>
                <a:sym typeface="Roboto Mono"/>
              </a:rPr>
              <a:t>'categorical_crossentropy'</a:t>
            </a:r>
            <a:r>
              <a:rPr lang="en-US"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p:txBody>
      </p:sp>
      <p:sp>
        <p:nvSpPr>
          <p:cNvPr id="491" name="Google Shape;491;p45"/>
          <p:cNvSpPr txBox="1"/>
          <p:nvPr/>
        </p:nvSpPr>
        <p:spPr>
          <a:xfrm>
            <a:off x="649600" y="4666925"/>
            <a:ext cx="7542600" cy="36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6739"/>
              </a:lnSpc>
              <a:spcBef>
                <a:spcPts val="0"/>
              </a:spcBef>
              <a:spcAft>
                <a:spcPts val="0"/>
              </a:spcAft>
              <a:buNone/>
            </a:pPr>
            <a:r>
              <a:rPr lang="en-US" sz="1150">
                <a:solidFill>
                  <a:srgbClr val="37474F"/>
                </a:solidFill>
                <a:latin typeface="Roboto Mono"/>
                <a:ea typeface="Roboto Mono"/>
                <a:cs typeface="Roboto Mono"/>
                <a:sym typeface="Roboto Mono"/>
              </a:rPr>
              <a:t>model.compile(optimizer=</a:t>
            </a:r>
            <a:r>
              <a:rPr lang="en-US" sz="1150">
                <a:solidFill>
                  <a:srgbClr val="388E3C"/>
                </a:solidFill>
                <a:latin typeface="Roboto Mono"/>
                <a:ea typeface="Roboto Mono"/>
                <a:cs typeface="Roboto Mono"/>
                <a:sym typeface="Roboto Mono"/>
              </a:rPr>
              <a:t>'sgd'</a:t>
            </a:r>
            <a:r>
              <a:rPr lang="en-US" sz="1150">
                <a:solidFill>
                  <a:srgbClr val="37474F"/>
                </a:solidFill>
                <a:latin typeface="Roboto Mono"/>
                <a:ea typeface="Roboto Mono"/>
                <a:cs typeface="Roboto Mono"/>
                <a:sym typeface="Roboto Mono"/>
              </a:rPr>
              <a:t>, loss=</a:t>
            </a:r>
            <a:r>
              <a:rPr lang="en-US" sz="1150">
                <a:solidFill>
                  <a:srgbClr val="388E3C"/>
                </a:solidFill>
                <a:latin typeface="Roboto Mono"/>
                <a:ea typeface="Roboto Mono"/>
                <a:cs typeface="Roboto Mono"/>
                <a:sym typeface="Roboto Mono"/>
              </a:rPr>
              <a:t>'sparse_categorical_crossentropy'</a:t>
            </a:r>
            <a:r>
              <a:rPr lang="en-US"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6"/>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97" name="Google Shape;497;p46"/>
          <p:cNvSpPr txBox="1"/>
          <p:nvPr/>
        </p:nvSpPr>
        <p:spPr>
          <a:xfrm>
            <a:off x="181475" y="2289275"/>
            <a:ext cx="845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https://machinelearningmastery.com/loss-and-loss-functions-for-training-deep-learning-neural-networks/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Optimization: Training The Network</a:t>
            </a:r>
            <a:endParaRPr sz="2000">
              <a:solidFill>
                <a:schemeClr val="lt1"/>
              </a:solidFill>
              <a:latin typeface="Arial"/>
              <a:ea typeface="Arial"/>
              <a:cs typeface="Arial"/>
              <a:sym typeface="Arial"/>
            </a:endParaRPr>
          </a:p>
        </p:txBody>
      </p:sp>
      <p:pic>
        <p:nvPicPr>
          <p:cNvPr id="503" name="Google Shape;503;p47"/>
          <p:cNvPicPr preferRelativeResize="0"/>
          <p:nvPr/>
        </p:nvPicPr>
        <p:blipFill>
          <a:blip r:embed="rId3">
            <a:alphaModFix/>
          </a:blip>
          <a:stretch>
            <a:fillRect/>
          </a:stretch>
        </p:blipFill>
        <p:spPr>
          <a:xfrm>
            <a:off x="2047350" y="1702096"/>
            <a:ext cx="4622725" cy="734300"/>
          </a:xfrm>
          <a:prstGeom prst="rect">
            <a:avLst/>
          </a:prstGeom>
          <a:noFill/>
          <a:ln>
            <a:noFill/>
          </a:ln>
        </p:spPr>
      </p:pic>
      <p:pic>
        <p:nvPicPr>
          <p:cNvPr id="504" name="Google Shape;504;p47"/>
          <p:cNvPicPr preferRelativeResize="0"/>
          <p:nvPr/>
        </p:nvPicPr>
        <p:blipFill>
          <a:blip r:embed="rId4">
            <a:alphaModFix/>
          </a:blip>
          <a:stretch>
            <a:fillRect/>
          </a:stretch>
        </p:blipFill>
        <p:spPr>
          <a:xfrm>
            <a:off x="3140425" y="2748803"/>
            <a:ext cx="2436550" cy="438225"/>
          </a:xfrm>
          <a:prstGeom prst="rect">
            <a:avLst/>
          </a:prstGeom>
          <a:noFill/>
          <a:ln>
            <a:noFill/>
          </a:ln>
        </p:spPr>
      </p:pic>
      <p:sp>
        <p:nvSpPr>
          <p:cNvPr id="505" name="Google Shape;505;p47"/>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Optimization</a:t>
            </a:r>
            <a:endParaRPr sz="2000">
              <a:solidFill>
                <a:schemeClr val="lt1"/>
              </a:solidFill>
              <a:latin typeface="Arial"/>
              <a:ea typeface="Arial"/>
              <a:cs typeface="Arial"/>
              <a:sym typeface="Arial"/>
            </a:endParaRPr>
          </a:p>
        </p:txBody>
      </p:sp>
      <p:pic>
        <p:nvPicPr>
          <p:cNvPr id="511" name="Google Shape;511;p48"/>
          <p:cNvPicPr preferRelativeResize="0"/>
          <p:nvPr/>
        </p:nvPicPr>
        <p:blipFill rotWithShape="1">
          <a:blip r:embed="rId3">
            <a:alphaModFix/>
          </a:blip>
          <a:srcRect b="0" l="11087" r="0" t="0"/>
          <a:stretch/>
        </p:blipFill>
        <p:spPr>
          <a:xfrm>
            <a:off x="1148151" y="1250775"/>
            <a:ext cx="6393900" cy="3751500"/>
          </a:xfrm>
          <a:prstGeom prst="rect">
            <a:avLst/>
          </a:prstGeom>
          <a:noFill/>
          <a:ln>
            <a:noFill/>
          </a:ln>
        </p:spPr>
      </p:pic>
      <p:sp>
        <p:nvSpPr>
          <p:cNvPr id="512" name="Google Shape;512;p48"/>
          <p:cNvSpPr txBox="1"/>
          <p:nvPr/>
        </p:nvSpPr>
        <p:spPr>
          <a:xfrm>
            <a:off x="3176150" y="898275"/>
            <a:ext cx="23379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Follow gradient direction</a:t>
            </a:r>
            <a:endParaRPr/>
          </a:p>
        </p:txBody>
      </p:sp>
      <p:pic>
        <p:nvPicPr>
          <p:cNvPr id="513" name="Google Shape;513;p48"/>
          <p:cNvPicPr preferRelativeResize="0"/>
          <p:nvPr/>
        </p:nvPicPr>
        <p:blipFill>
          <a:blip r:embed="rId4">
            <a:alphaModFix/>
          </a:blip>
          <a:stretch>
            <a:fillRect/>
          </a:stretch>
        </p:blipFill>
        <p:spPr>
          <a:xfrm>
            <a:off x="2000275" y="4408025"/>
            <a:ext cx="522261" cy="282900"/>
          </a:xfrm>
          <a:prstGeom prst="rect">
            <a:avLst/>
          </a:prstGeom>
          <a:noFill/>
          <a:ln>
            <a:noFill/>
          </a:ln>
        </p:spPr>
      </p:pic>
      <p:sp>
        <p:nvSpPr>
          <p:cNvPr id="514" name="Google Shape;514;p48"/>
          <p:cNvSpPr/>
          <p:nvPr/>
        </p:nvSpPr>
        <p:spPr>
          <a:xfrm>
            <a:off x="2522525" y="4614375"/>
            <a:ext cx="3816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6526400" y="4309575"/>
            <a:ext cx="3816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48"/>
          <p:cNvPicPr preferRelativeResize="0"/>
          <p:nvPr/>
        </p:nvPicPr>
        <p:blipFill>
          <a:blip r:embed="rId5">
            <a:alphaModFix/>
          </a:blip>
          <a:stretch>
            <a:fillRect/>
          </a:stretch>
        </p:blipFill>
        <p:spPr>
          <a:xfrm>
            <a:off x="6771575" y="4125151"/>
            <a:ext cx="522250" cy="282885"/>
          </a:xfrm>
          <a:prstGeom prst="rect">
            <a:avLst/>
          </a:prstGeom>
          <a:noFill/>
          <a:ln>
            <a:noFill/>
          </a:ln>
        </p:spPr>
      </p:pic>
      <p:pic>
        <p:nvPicPr>
          <p:cNvPr id="517" name="Google Shape;517;p48"/>
          <p:cNvPicPr preferRelativeResize="0"/>
          <p:nvPr/>
        </p:nvPicPr>
        <p:blipFill>
          <a:blip r:embed="rId6">
            <a:alphaModFix/>
          </a:blip>
          <a:stretch>
            <a:fillRect/>
          </a:stretch>
        </p:blipFill>
        <p:spPr>
          <a:xfrm>
            <a:off x="3227725" y="1529823"/>
            <a:ext cx="1087350" cy="217475"/>
          </a:xfrm>
          <a:prstGeom prst="rect">
            <a:avLst/>
          </a:prstGeom>
          <a:noFill/>
          <a:ln>
            <a:noFill/>
          </a:ln>
        </p:spPr>
      </p:pic>
      <p:pic>
        <p:nvPicPr>
          <p:cNvPr id="518" name="Google Shape;518;p48"/>
          <p:cNvPicPr preferRelativeResize="0"/>
          <p:nvPr/>
        </p:nvPicPr>
        <p:blipFill>
          <a:blip r:embed="rId7">
            <a:alphaModFix/>
          </a:blip>
          <a:stretch>
            <a:fillRect/>
          </a:stretch>
        </p:blipFill>
        <p:spPr>
          <a:xfrm>
            <a:off x="5514048" y="963791"/>
            <a:ext cx="976154" cy="352500"/>
          </a:xfrm>
          <a:prstGeom prst="rect">
            <a:avLst/>
          </a:prstGeom>
          <a:noFill/>
          <a:ln>
            <a:noFill/>
          </a:ln>
        </p:spPr>
      </p:pic>
      <p:sp>
        <p:nvSpPr>
          <p:cNvPr id="519" name="Google Shape;519;p48"/>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rPr>
              <a:t>Analytical Index</a:t>
            </a:r>
            <a:endParaRPr sz="1600">
              <a:solidFill>
                <a:schemeClr val="lt1"/>
              </a:solidFill>
              <a:latin typeface="Arial"/>
              <a:ea typeface="Arial"/>
              <a:cs typeface="Arial"/>
              <a:sym typeface="Arial"/>
            </a:endParaRPr>
          </a:p>
        </p:txBody>
      </p:sp>
      <p:sp>
        <p:nvSpPr>
          <p:cNvPr id="89" name="Google Shape;89;p13"/>
          <p:cNvSpPr txBox="1"/>
          <p:nvPr>
            <p:ph idx="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0" name="Google Shape;90;p13"/>
          <p:cNvSpPr txBox="1"/>
          <p:nvPr/>
        </p:nvSpPr>
        <p:spPr>
          <a:xfrm>
            <a:off x="703375" y="1143000"/>
            <a:ext cx="6418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US"/>
              <a:t>Introduction to Deep Learning</a:t>
            </a:r>
            <a:endParaRPr/>
          </a:p>
          <a:p>
            <a:pPr indent="-317500" lvl="1" marL="914400" rtl="0" algn="l">
              <a:spcBef>
                <a:spcPts val="0"/>
              </a:spcBef>
              <a:spcAft>
                <a:spcPts val="0"/>
              </a:spcAft>
              <a:buSzPts val="1400"/>
              <a:buAutoNum type="alphaLcPeriod"/>
            </a:pPr>
            <a:r>
              <a:rPr lang="en-US"/>
              <a:t>DL vs ML</a:t>
            </a:r>
            <a:endParaRPr/>
          </a:p>
          <a:p>
            <a:pPr indent="-317500" lvl="1" marL="914400" rtl="0" algn="l">
              <a:spcBef>
                <a:spcPts val="0"/>
              </a:spcBef>
              <a:spcAft>
                <a:spcPts val="0"/>
              </a:spcAft>
              <a:buSzPts val="1400"/>
              <a:buAutoNum type="alphaLcPeriod"/>
            </a:pPr>
            <a:r>
              <a:rPr lang="en-US"/>
              <a:t>DL Frameworks</a:t>
            </a:r>
            <a:endParaRPr/>
          </a:p>
          <a:p>
            <a:pPr indent="-317500" lvl="1" marL="914400" rtl="0" algn="l">
              <a:spcBef>
                <a:spcPts val="0"/>
              </a:spcBef>
              <a:spcAft>
                <a:spcPts val="0"/>
              </a:spcAft>
              <a:buSzPts val="1400"/>
              <a:buAutoNum type="alphaLcPeriod"/>
            </a:pPr>
            <a:r>
              <a:rPr lang="en-US"/>
              <a:t>DL Fundamentals</a:t>
            </a:r>
            <a:endParaRPr/>
          </a:p>
          <a:p>
            <a:pPr indent="-317500" lvl="1" marL="914400" rtl="0" algn="l">
              <a:spcBef>
                <a:spcPts val="0"/>
              </a:spcBef>
              <a:spcAft>
                <a:spcPts val="0"/>
              </a:spcAft>
              <a:buSzPts val="1400"/>
              <a:buAutoNum type="alphaLcPeriod"/>
            </a:pPr>
            <a:r>
              <a:rPr lang="en-US"/>
              <a:t>Exercises </a:t>
            </a:r>
            <a:endParaRPr/>
          </a:p>
          <a:p>
            <a:pPr indent="-317500" lvl="0" marL="457200" rtl="0" algn="l">
              <a:spcBef>
                <a:spcPts val="0"/>
              </a:spcBef>
              <a:spcAft>
                <a:spcPts val="0"/>
              </a:spcAft>
              <a:buSzPts val="1400"/>
              <a:buAutoNum type="arabicPeriod"/>
            </a:pPr>
            <a:r>
              <a:rPr lang="en-US"/>
              <a:t>Convolutional Neural Networks (CNN)</a:t>
            </a:r>
            <a:endParaRPr/>
          </a:p>
          <a:p>
            <a:pPr indent="-317500" lvl="0" marL="457200" rtl="0" algn="l">
              <a:spcBef>
                <a:spcPts val="0"/>
              </a:spcBef>
              <a:spcAft>
                <a:spcPts val="0"/>
              </a:spcAft>
              <a:buClr>
                <a:schemeClr val="dk1"/>
              </a:buClr>
              <a:buSzPts val="1400"/>
              <a:buAutoNum type="arabicPeriod"/>
            </a:pPr>
            <a:r>
              <a:rPr lang="en-US"/>
              <a:t>Visual Transformers (ViT)</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Optimization: Challenges</a:t>
            </a:r>
            <a:endParaRPr sz="2000">
              <a:solidFill>
                <a:schemeClr val="lt1"/>
              </a:solidFill>
              <a:latin typeface="Arial"/>
              <a:ea typeface="Arial"/>
              <a:cs typeface="Arial"/>
              <a:sym typeface="Arial"/>
            </a:endParaRPr>
          </a:p>
        </p:txBody>
      </p:sp>
      <p:sp>
        <p:nvSpPr>
          <p:cNvPr id="525" name="Google Shape;525;p49"/>
          <p:cNvSpPr txBox="1"/>
          <p:nvPr/>
        </p:nvSpPr>
        <p:spPr>
          <a:xfrm>
            <a:off x="4572000" y="1279275"/>
            <a:ext cx="3956400" cy="371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The difficulty of </a:t>
            </a:r>
            <a:r>
              <a:rPr lang="en-US"/>
              <a:t>training</a:t>
            </a:r>
            <a:r>
              <a:rPr lang="en-US"/>
              <a:t> neural networks is mainly </a:t>
            </a:r>
            <a:r>
              <a:rPr lang="en-US"/>
              <a:t>attributed</a:t>
            </a:r>
            <a:r>
              <a:rPr lang="en-US"/>
              <a:t> to their optimization part.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Plateaus, saddle points and local minima grows </a:t>
            </a:r>
            <a:r>
              <a:rPr lang="en-US"/>
              <a:t>exponentially</a:t>
            </a:r>
            <a:r>
              <a:rPr lang="en-US"/>
              <a:t> with the dimension.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Classical convex optimization </a:t>
            </a:r>
            <a:r>
              <a:rPr lang="en-US"/>
              <a:t>algorithms</a:t>
            </a:r>
            <a:r>
              <a:rPr lang="en-US"/>
              <a:t> don’t perform well.</a:t>
            </a:r>
            <a:endParaRPr/>
          </a:p>
        </p:txBody>
      </p:sp>
      <p:sp>
        <p:nvSpPr>
          <p:cNvPr id="526" name="Google Shape;526;p49"/>
          <p:cNvSpPr/>
          <p:nvPr/>
        </p:nvSpPr>
        <p:spPr>
          <a:xfrm>
            <a:off x="2522525" y="4614375"/>
            <a:ext cx="3816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6526400" y="4309575"/>
            <a:ext cx="3816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29" name="Google Shape;529;p49"/>
          <p:cNvPicPr preferRelativeResize="0"/>
          <p:nvPr/>
        </p:nvPicPr>
        <p:blipFill>
          <a:blip r:embed="rId3">
            <a:alphaModFix/>
          </a:blip>
          <a:stretch>
            <a:fillRect/>
          </a:stretch>
        </p:blipFill>
        <p:spPr>
          <a:xfrm>
            <a:off x="570025" y="1905005"/>
            <a:ext cx="3419475" cy="133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Optimization: Gradient Descend</a:t>
            </a:r>
            <a:endParaRPr sz="2000">
              <a:solidFill>
                <a:schemeClr val="lt1"/>
              </a:solidFill>
              <a:latin typeface="Arial"/>
              <a:ea typeface="Arial"/>
              <a:cs typeface="Arial"/>
              <a:sym typeface="Arial"/>
            </a:endParaRPr>
          </a:p>
        </p:txBody>
      </p:sp>
      <p:pic>
        <p:nvPicPr>
          <p:cNvPr id="535" name="Google Shape;535;p50"/>
          <p:cNvPicPr preferRelativeResize="0"/>
          <p:nvPr/>
        </p:nvPicPr>
        <p:blipFill>
          <a:blip r:embed="rId3">
            <a:alphaModFix/>
          </a:blip>
          <a:stretch>
            <a:fillRect/>
          </a:stretch>
        </p:blipFill>
        <p:spPr>
          <a:xfrm>
            <a:off x="558450" y="1603673"/>
            <a:ext cx="3480650" cy="2678475"/>
          </a:xfrm>
          <a:prstGeom prst="rect">
            <a:avLst/>
          </a:prstGeom>
          <a:noFill/>
          <a:ln>
            <a:noFill/>
          </a:ln>
        </p:spPr>
      </p:pic>
      <p:sp>
        <p:nvSpPr>
          <p:cNvPr id="536" name="Google Shape;536;p50"/>
          <p:cNvSpPr txBox="1"/>
          <p:nvPr/>
        </p:nvSpPr>
        <p:spPr>
          <a:xfrm>
            <a:off x="4639000" y="1337163"/>
            <a:ext cx="3480600" cy="321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Initialize weights randomly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In each step update weights until convergence: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In every step goes through the entire dataset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Clr>
                <a:srgbClr val="FF0000"/>
              </a:buClr>
              <a:buSzPts val="1400"/>
              <a:buChar char="●"/>
            </a:pPr>
            <a:r>
              <a:rPr lang="en-US">
                <a:solidFill>
                  <a:srgbClr val="FF0000"/>
                </a:solidFill>
              </a:rPr>
              <a:t>We need big datasets…</a:t>
            </a:r>
            <a:endParaRPr>
              <a:solidFill>
                <a:srgbClr val="FF0000"/>
              </a:solidFill>
            </a:endParaRPr>
          </a:p>
          <a:p>
            <a:pPr indent="0" lvl="0" marL="45720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US">
                <a:solidFill>
                  <a:schemeClr val="dk1"/>
                </a:solidFill>
              </a:rPr>
              <a:t>Good for convex functions.</a:t>
            </a:r>
            <a:endParaRPr>
              <a:solidFill>
                <a:schemeClr val="dk1"/>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537" name="Google Shape;537;p50"/>
          <p:cNvPicPr preferRelativeResize="0"/>
          <p:nvPr/>
        </p:nvPicPr>
        <p:blipFill>
          <a:blip r:embed="rId4">
            <a:alphaModFix/>
          </a:blip>
          <a:stretch>
            <a:fillRect/>
          </a:stretch>
        </p:blipFill>
        <p:spPr>
          <a:xfrm>
            <a:off x="5331550" y="2419357"/>
            <a:ext cx="2559450" cy="238088"/>
          </a:xfrm>
          <a:prstGeom prst="rect">
            <a:avLst/>
          </a:prstGeom>
          <a:noFill/>
          <a:ln>
            <a:noFill/>
          </a:ln>
        </p:spPr>
      </p:pic>
      <p:pic>
        <p:nvPicPr>
          <p:cNvPr id="538" name="Google Shape;538;p50"/>
          <p:cNvPicPr preferRelativeResize="0"/>
          <p:nvPr/>
        </p:nvPicPr>
        <p:blipFill>
          <a:blip r:embed="rId5">
            <a:alphaModFix/>
          </a:blip>
          <a:stretch>
            <a:fillRect/>
          </a:stretch>
        </p:blipFill>
        <p:spPr>
          <a:xfrm>
            <a:off x="5449925" y="3384000"/>
            <a:ext cx="2343450" cy="768950"/>
          </a:xfrm>
          <a:prstGeom prst="rect">
            <a:avLst/>
          </a:prstGeom>
          <a:noFill/>
          <a:ln>
            <a:noFill/>
          </a:ln>
        </p:spPr>
      </p:pic>
      <p:sp>
        <p:nvSpPr>
          <p:cNvPr id="539" name="Google Shape;539;p50"/>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Optimization: Mini-batch Gradient </a:t>
            </a:r>
            <a:r>
              <a:rPr lang="en-US" sz="2000">
                <a:solidFill>
                  <a:schemeClr val="lt1"/>
                </a:solidFill>
              </a:rPr>
              <a:t>Descent</a:t>
            </a:r>
            <a:endParaRPr sz="2000">
              <a:solidFill>
                <a:schemeClr val="lt1"/>
              </a:solidFill>
              <a:latin typeface="Arial"/>
              <a:ea typeface="Arial"/>
              <a:cs typeface="Arial"/>
              <a:sym typeface="Arial"/>
            </a:endParaRPr>
          </a:p>
        </p:txBody>
      </p:sp>
      <p:sp>
        <p:nvSpPr>
          <p:cNvPr id="545" name="Google Shape;545;p51"/>
          <p:cNvSpPr txBox="1"/>
          <p:nvPr/>
        </p:nvSpPr>
        <p:spPr>
          <a:xfrm>
            <a:off x="4442125" y="1032375"/>
            <a:ext cx="3677400" cy="321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US"/>
              <a:t>Stochastic gradient descent: </a:t>
            </a:r>
            <a:endParaRPr b="1"/>
          </a:p>
          <a:p>
            <a:pPr indent="-317500" lvl="1" marL="914400" rtl="0" algn="l">
              <a:spcBef>
                <a:spcPts val="0"/>
              </a:spcBef>
              <a:spcAft>
                <a:spcPts val="0"/>
              </a:spcAft>
              <a:buSzPts val="1400"/>
              <a:buChar char="○"/>
            </a:pPr>
            <a:r>
              <a:rPr lang="en-US"/>
              <a:t>Estimate gradient with </a:t>
            </a:r>
            <a:r>
              <a:rPr lang="en-US"/>
              <a:t>only</a:t>
            </a:r>
            <a:r>
              <a:rPr lang="en-US"/>
              <a:t> one sample </a:t>
            </a:r>
            <a:r>
              <a:rPr lang="en-US"/>
              <a:t>choose</a:t>
            </a:r>
            <a:r>
              <a:rPr lang="en-US"/>
              <a:t> </a:t>
            </a:r>
            <a:r>
              <a:rPr lang="en-US"/>
              <a:t>randomly</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US"/>
              <a:t>Mini-batch gradient descent: </a:t>
            </a:r>
            <a:endParaRPr b="1"/>
          </a:p>
          <a:p>
            <a:pPr indent="-317500" lvl="1" marL="914400" rtl="0" algn="l">
              <a:spcBef>
                <a:spcPts val="0"/>
              </a:spcBef>
              <a:spcAft>
                <a:spcPts val="0"/>
              </a:spcAft>
              <a:buSzPts val="1400"/>
              <a:buChar char="○"/>
            </a:pPr>
            <a:r>
              <a:rPr lang="en-US"/>
              <a:t>estimate gradient with some samples (m)</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b="1" lang="en-US">
                <a:solidFill>
                  <a:schemeClr val="dk1"/>
                </a:solidFill>
              </a:rPr>
              <a:t>Batch size:</a:t>
            </a:r>
            <a:r>
              <a:rPr lang="en-US">
                <a:solidFill>
                  <a:schemeClr val="dk1"/>
                </a:solidFill>
              </a:rPr>
              <a:t> Length of the minibatch</a:t>
            </a:r>
            <a:endParaRPr>
              <a:solidFill>
                <a:schemeClr val="dk1"/>
              </a:solidFill>
            </a:endParaRPr>
          </a:p>
          <a:p>
            <a:pPr indent="-317500" lvl="0" marL="457200" rtl="0" algn="l">
              <a:spcBef>
                <a:spcPts val="0"/>
              </a:spcBef>
              <a:spcAft>
                <a:spcPts val="0"/>
              </a:spcAft>
              <a:buClr>
                <a:schemeClr val="dk1"/>
              </a:buClr>
              <a:buSzPts val="1400"/>
              <a:buChar char="●"/>
            </a:pPr>
            <a:r>
              <a:rPr b="1" lang="en-US">
                <a:solidFill>
                  <a:schemeClr val="dk1"/>
                </a:solidFill>
              </a:rPr>
              <a:t>Iteration:</a:t>
            </a:r>
            <a:r>
              <a:rPr lang="en-US">
                <a:solidFill>
                  <a:schemeClr val="dk1"/>
                </a:solidFill>
              </a:rPr>
              <a:t> Every time we update the weights</a:t>
            </a:r>
            <a:endParaRPr>
              <a:solidFill>
                <a:schemeClr val="dk1"/>
              </a:solidFill>
            </a:endParaRPr>
          </a:p>
          <a:p>
            <a:pPr indent="-317500" lvl="0" marL="457200" rtl="0" algn="l">
              <a:spcBef>
                <a:spcPts val="0"/>
              </a:spcBef>
              <a:spcAft>
                <a:spcPts val="0"/>
              </a:spcAft>
              <a:buClr>
                <a:schemeClr val="dk1"/>
              </a:buClr>
              <a:buSzPts val="1400"/>
              <a:buChar char="●"/>
            </a:pPr>
            <a:r>
              <a:rPr b="1" lang="en-US">
                <a:solidFill>
                  <a:schemeClr val="dk1"/>
                </a:solidFill>
              </a:rPr>
              <a:t>Epoch:</a:t>
            </a:r>
            <a:r>
              <a:rPr lang="en-US">
                <a:solidFill>
                  <a:schemeClr val="dk1"/>
                </a:solidFill>
              </a:rPr>
              <a:t> One pass over the whole training set.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46" name="Google Shape;546;p51"/>
          <p:cNvPicPr preferRelativeResize="0"/>
          <p:nvPr/>
        </p:nvPicPr>
        <p:blipFill>
          <a:blip r:embed="rId3">
            <a:alphaModFix/>
          </a:blip>
          <a:stretch>
            <a:fillRect/>
          </a:stretch>
        </p:blipFill>
        <p:spPr>
          <a:xfrm>
            <a:off x="250825" y="1119180"/>
            <a:ext cx="4137325" cy="3647494"/>
          </a:xfrm>
          <a:prstGeom prst="rect">
            <a:avLst/>
          </a:prstGeom>
          <a:noFill/>
          <a:ln>
            <a:noFill/>
          </a:ln>
        </p:spPr>
      </p:pic>
      <p:pic>
        <p:nvPicPr>
          <p:cNvPr id="547" name="Google Shape;547;p51"/>
          <p:cNvPicPr preferRelativeResize="0"/>
          <p:nvPr/>
        </p:nvPicPr>
        <p:blipFill>
          <a:blip r:embed="rId4">
            <a:alphaModFix/>
          </a:blip>
          <a:stretch>
            <a:fillRect/>
          </a:stretch>
        </p:blipFill>
        <p:spPr>
          <a:xfrm>
            <a:off x="5382050" y="1941825"/>
            <a:ext cx="2343450" cy="268904"/>
          </a:xfrm>
          <a:prstGeom prst="rect">
            <a:avLst/>
          </a:prstGeom>
          <a:noFill/>
          <a:ln>
            <a:noFill/>
          </a:ln>
        </p:spPr>
      </p:pic>
      <p:pic>
        <p:nvPicPr>
          <p:cNvPr id="548" name="Google Shape;548;p51"/>
          <p:cNvPicPr preferRelativeResize="0"/>
          <p:nvPr/>
        </p:nvPicPr>
        <p:blipFill>
          <a:blip r:embed="rId5">
            <a:alphaModFix/>
          </a:blip>
          <a:stretch>
            <a:fillRect/>
          </a:stretch>
        </p:blipFill>
        <p:spPr>
          <a:xfrm>
            <a:off x="5265225" y="3338050"/>
            <a:ext cx="2536475" cy="491650"/>
          </a:xfrm>
          <a:prstGeom prst="rect">
            <a:avLst/>
          </a:prstGeom>
          <a:noFill/>
          <a:ln>
            <a:noFill/>
          </a:ln>
        </p:spPr>
      </p:pic>
      <p:sp>
        <p:nvSpPr>
          <p:cNvPr id="549" name="Google Shape;549;p51"/>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Optimization: Advances</a:t>
            </a:r>
            <a:endParaRPr sz="2000">
              <a:solidFill>
                <a:schemeClr val="lt1"/>
              </a:solidFill>
              <a:latin typeface="Arial"/>
              <a:ea typeface="Arial"/>
              <a:cs typeface="Arial"/>
              <a:sym typeface="Arial"/>
            </a:endParaRPr>
          </a:p>
        </p:txBody>
      </p:sp>
      <p:pic>
        <p:nvPicPr>
          <p:cNvPr id="555" name="Google Shape;555;p52"/>
          <p:cNvPicPr preferRelativeResize="0"/>
          <p:nvPr/>
        </p:nvPicPr>
        <p:blipFill>
          <a:blip r:embed="rId3">
            <a:alphaModFix/>
          </a:blip>
          <a:stretch>
            <a:fillRect/>
          </a:stretch>
        </p:blipFill>
        <p:spPr>
          <a:xfrm>
            <a:off x="592025" y="1777041"/>
            <a:ext cx="3274131" cy="1406959"/>
          </a:xfrm>
          <a:prstGeom prst="rect">
            <a:avLst/>
          </a:prstGeom>
          <a:noFill/>
          <a:ln>
            <a:noFill/>
          </a:ln>
        </p:spPr>
      </p:pic>
      <p:sp>
        <p:nvSpPr>
          <p:cNvPr id="556" name="Google Shape;556;p52"/>
          <p:cNvSpPr txBox="1"/>
          <p:nvPr/>
        </p:nvSpPr>
        <p:spPr>
          <a:xfrm>
            <a:off x="599455" y="3637453"/>
            <a:ext cx="24699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Root Mean Square Propagation  (RMSProp)</a:t>
            </a:r>
            <a:endParaRPr/>
          </a:p>
        </p:txBody>
      </p:sp>
      <p:pic>
        <p:nvPicPr>
          <p:cNvPr id="557" name="Google Shape;557;p52"/>
          <p:cNvPicPr preferRelativeResize="0"/>
          <p:nvPr/>
        </p:nvPicPr>
        <p:blipFill>
          <a:blip r:embed="rId4">
            <a:alphaModFix/>
          </a:blip>
          <a:stretch>
            <a:fillRect/>
          </a:stretch>
        </p:blipFill>
        <p:spPr>
          <a:xfrm>
            <a:off x="5210505" y="1179577"/>
            <a:ext cx="3422420" cy="2156821"/>
          </a:xfrm>
          <a:prstGeom prst="rect">
            <a:avLst/>
          </a:prstGeom>
          <a:noFill/>
          <a:ln>
            <a:noFill/>
          </a:ln>
        </p:spPr>
      </p:pic>
      <p:sp>
        <p:nvSpPr>
          <p:cNvPr id="558" name="Google Shape;558;p52"/>
          <p:cNvSpPr txBox="1"/>
          <p:nvPr/>
        </p:nvSpPr>
        <p:spPr>
          <a:xfrm>
            <a:off x="5610591" y="3539166"/>
            <a:ext cx="24699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Adaptive Moment Optimization (Adam)</a:t>
            </a:r>
            <a:endParaRPr/>
          </a:p>
        </p:txBody>
      </p:sp>
      <p:sp>
        <p:nvSpPr>
          <p:cNvPr id="559" name="Google Shape;559;p52"/>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Optimization: Keras</a:t>
            </a:r>
            <a:endParaRPr sz="2000">
              <a:solidFill>
                <a:schemeClr val="lt1"/>
              </a:solidFill>
              <a:latin typeface="Arial"/>
              <a:ea typeface="Arial"/>
              <a:cs typeface="Arial"/>
              <a:sym typeface="Arial"/>
            </a:endParaRPr>
          </a:p>
        </p:txBody>
      </p:sp>
      <p:pic>
        <p:nvPicPr>
          <p:cNvPr id="565" name="Google Shape;565;p53"/>
          <p:cNvPicPr preferRelativeResize="0"/>
          <p:nvPr/>
        </p:nvPicPr>
        <p:blipFill>
          <a:blip r:embed="rId3">
            <a:alphaModFix/>
          </a:blip>
          <a:stretch>
            <a:fillRect/>
          </a:stretch>
        </p:blipFill>
        <p:spPr>
          <a:xfrm>
            <a:off x="2555175" y="1318527"/>
            <a:ext cx="5058100" cy="352500"/>
          </a:xfrm>
          <a:prstGeom prst="rect">
            <a:avLst/>
          </a:prstGeom>
          <a:noFill/>
          <a:ln>
            <a:noFill/>
          </a:ln>
        </p:spPr>
      </p:pic>
      <p:pic>
        <p:nvPicPr>
          <p:cNvPr id="566" name="Google Shape;566;p53"/>
          <p:cNvPicPr preferRelativeResize="0"/>
          <p:nvPr/>
        </p:nvPicPr>
        <p:blipFill>
          <a:blip r:embed="rId4">
            <a:alphaModFix/>
          </a:blip>
          <a:stretch>
            <a:fillRect/>
          </a:stretch>
        </p:blipFill>
        <p:spPr>
          <a:xfrm>
            <a:off x="2555175" y="934150"/>
            <a:ext cx="5386110" cy="352500"/>
          </a:xfrm>
          <a:prstGeom prst="rect">
            <a:avLst/>
          </a:prstGeom>
          <a:noFill/>
          <a:ln>
            <a:noFill/>
          </a:ln>
        </p:spPr>
      </p:pic>
      <p:pic>
        <p:nvPicPr>
          <p:cNvPr id="567" name="Google Shape;567;p53"/>
          <p:cNvPicPr preferRelativeResize="0"/>
          <p:nvPr/>
        </p:nvPicPr>
        <p:blipFill>
          <a:blip r:embed="rId5">
            <a:alphaModFix/>
          </a:blip>
          <a:stretch>
            <a:fillRect/>
          </a:stretch>
        </p:blipFill>
        <p:spPr>
          <a:xfrm>
            <a:off x="2555175" y="1719325"/>
            <a:ext cx="5784204" cy="352500"/>
          </a:xfrm>
          <a:prstGeom prst="rect">
            <a:avLst/>
          </a:prstGeom>
          <a:noFill/>
          <a:ln>
            <a:noFill/>
          </a:ln>
        </p:spPr>
      </p:pic>
      <p:sp>
        <p:nvSpPr>
          <p:cNvPr id="568" name="Google Shape;568;p53"/>
          <p:cNvSpPr txBox="1"/>
          <p:nvPr/>
        </p:nvSpPr>
        <p:spPr>
          <a:xfrm>
            <a:off x="1930050" y="2367000"/>
            <a:ext cx="5283900" cy="238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rgbClr val="3F51B5"/>
                </a:solidFill>
                <a:latin typeface="Roboto Mono"/>
                <a:ea typeface="Roboto Mono"/>
                <a:cs typeface="Roboto Mono"/>
                <a:sym typeface="Roboto Mono"/>
              </a:rPr>
              <a:t>from</a:t>
            </a:r>
            <a:r>
              <a:rPr lang="en-US" sz="1150">
                <a:solidFill>
                  <a:srgbClr val="37474F"/>
                </a:solidFill>
                <a:latin typeface="Roboto Mono"/>
                <a:ea typeface="Roboto Mono"/>
                <a:cs typeface="Roboto Mono"/>
                <a:sym typeface="Roboto Mono"/>
              </a:rPr>
              <a:t> tensorflow </a:t>
            </a:r>
            <a:r>
              <a:rPr lang="en-US" sz="1150">
                <a:solidFill>
                  <a:srgbClr val="3F51B5"/>
                </a:solidFill>
                <a:latin typeface="Roboto Mono"/>
                <a:ea typeface="Roboto Mono"/>
                <a:cs typeface="Roboto Mono"/>
                <a:sym typeface="Roboto Mono"/>
              </a:rPr>
              <a:t>import</a:t>
            </a:r>
            <a:r>
              <a:rPr lang="en-US" sz="1150">
                <a:solidFill>
                  <a:srgbClr val="37474F"/>
                </a:solidFill>
                <a:latin typeface="Roboto Mono"/>
                <a:ea typeface="Roboto Mono"/>
                <a:cs typeface="Roboto Mono"/>
                <a:sym typeface="Roboto Mono"/>
              </a:rPr>
              <a:t> keras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 = keras.Sequential(</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        keras.layers.Dense(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            </a:t>
            </a:r>
            <a:r>
              <a:rPr lang="en-US" sz="1150">
                <a:solidFill>
                  <a:srgbClr val="C53929"/>
                </a:solidFill>
                <a:latin typeface="Roboto Mono"/>
                <a:ea typeface="Roboto Mono"/>
                <a:cs typeface="Roboto Mono"/>
                <a:sym typeface="Roboto Mono"/>
              </a:rPr>
              <a:t>256</a:t>
            </a:r>
            <a:r>
              <a:rPr lang="en-US" sz="1150">
                <a:solidFill>
                  <a:srgbClr val="37474F"/>
                </a:solidFill>
                <a:latin typeface="Roboto Mono"/>
                <a:ea typeface="Roboto Mono"/>
                <a:cs typeface="Roboto Mono"/>
                <a:sym typeface="Roboto Mono"/>
              </a:rPr>
              <a:t>, activation=</a:t>
            </a:r>
            <a:r>
              <a:rPr lang="en-US" sz="1150">
                <a:solidFill>
                  <a:srgbClr val="388E3C"/>
                </a:solidFill>
                <a:latin typeface="Roboto Mono"/>
                <a:ea typeface="Roboto Mono"/>
                <a:cs typeface="Roboto Mono"/>
                <a:sym typeface="Roboto Mono"/>
              </a:rPr>
              <a:t>"relu"</a:t>
            </a:r>
            <a:r>
              <a:rPr lang="en-US" sz="1150">
                <a:solidFill>
                  <a:srgbClr val="37474F"/>
                </a:solidFill>
                <a:latin typeface="Roboto Mono"/>
                <a:ea typeface="Roboto Mono"/>
                <a:cs typeface="Roboto Mono"/>
                <a:sym typeface="Roboto Mono"/>
              </a:rPr>
              <a:t>, input_shape=input_shape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        keras.layers.Dense(</a:t>
            </a:r>
            <a:r>
              <a:rPr lang="en-US" sz="1150">
                <a:solidFill>
                  <a:srgbClr val="C53929"/>
                </a:solidFill>
                <a:latin typeface="Roboto Mono"/>
                <a:ea typeface="Roboto Mono"/>
                <a:cs typeface="Roboto Mono"/>
                <a:sym typeface="Roboto Mono"/>
              </a:rPr>
              <a:t>1</a:t>
            </a:r>
            <a:r>
              <a:rPr lang="en-US" sz="1150">
                <a:solidFill>
                  <a:srgbClr val="37474F"/>
                </a:solidFill>
                <a:latin typeface="Roboto Mono"/>
                <a:ea typeface="Roboto Mono"/>
                <a:cs typeface="Roboto Mono"/>
                <a:sym typeface="Roboto Mono"/>
              </a:rPr>
              <a:t>, activation=</a:t>
            </a:r>
            <a:r>
              <a:rPr lang="en-US" sz="1150">
                <a:solidFill>
                  <a:srgbClr val="388E3C"/>
                </a:solidFill>
                <a:latin typeface="Roboto Mono"/>
                <a:ea typeface="Roboto Mono"/>
                <a:cs typeface="Roboto Mono"/>
                <a:sym typeface="Roboto Mono"/>
              </a:rPr>
              <a:t>"sigmoid"</a:t>
            </a: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model.compile(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    optimizer=keras.optimizers.Adam(</a:t>
            </a:r>
            <a:r>
              <a:rPr lang="en-US" sz="1150">
                <a:solidFill>
                  <a:srgbClr val="C53929"/>
                </a:solidFill>
                <a:latin typeface="Roboto Mono"/>
                <a:ea typeface="Roboto Mono"/>
                <a:cs typeface="Roboto Mono"/>
                <a:sym typeface="Roboto Mono"/>
              </a:rPr>
              <a:t>1e-2</a:t>
            </a:r>
            <a:r>
              <a:rPr lang="en-US" sz="1150">
                <a:solidFill>
                  <a:srgbClr val="37474F"/>
                </a:solidFill>
                <a:latin typeface="Roboto Mono"/>
                <a:ea typeface="Roboto Mono"/>
                <a:cs typeface="Roboto Mono"/>
                <a:sym typeface="Roboto Mono"/>
              </a:rPr>
              <a:t>), loss=</a:t>
            </a:r>
            <a:r>
              <a:rPr lang="en-US" sz="1150">
                <a:solidFill>
                  <a:srgbClr val="388E3C"/>
                </a:solidFill>
                <a:latin typeface="Roboto Mono"/>
                <a:ea typeface="Roboto Mono"/>
                <a:cs typeface="Roboto Mono"/>
                <a:sym typeface="Roboto Mono"/>
              </a:rPr>
              <a:t>"binary_crossentropy"</a:t>
            </a:r>
            <a:endParaRPr sz="1150">
              <a:solidFill>
                <a:srgbClr val="37474F"/>
              </a:solidFill>
              <a:latin typeface="Roboto Mono"/>
              <a:ea typeface="Roboto Mono"/>
              <a:cs typeface="Roboto Mono"/>
              <a:sym typeface="Roboto Mono"/>
            </a:endParaRPr>
          </a:p>
          <a:p>
            <a:pPr indent="0" lvl="0" marL="0" rtl="0" algn="l">
              <a:lnSpc>
                <a:spcPct val="146739"/>
              </a:lnSpc>
              <a:spcBef>
                <a:spcPts val="0"/>
              </a:spcBef>
              <a:spcAft>
                <a:spcPts val="0"/>
              </a:spcAft>
              <a:buNone/>
            </a:pP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
        <p:nvSpPr>
          <p:cNvPr id="569" name="Google Shape;569;p53"/>
          <p:cNvSpPr txBox="1"/>
          <p:nvPr/>
        </p:nvSpPr>
        <p:spPr>
          <a:xfrm>
            <a:off x="553725" y="885950"/>
            <a:ext cx="1919700" cy="141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RMSprop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SDG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Adam</a:t>
            </a:r>
            <a:endParaRPr/>
          </a:p>
        </p:txBody>
      </p:sp>
      <p:sp>
        <p:nvSpPr>
          <p:cNvPr id="570" name="Google Shape;570;p53"/>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Backpropagation</a:t>
            </a:r>
            <a:endParaRPr sz="2000">
              <a:solidFill>
                <a:schemeClr val="lt1"/>
              </a:solidFill>
              <a:latin typeface="Arial"/>
              <a:ea typeface="Arial"/>
              <a:cs typeface="Arial"/>
              <a:sym typeface="Arial"/>
            </a:endParaRPr>
          </a:p>
        </p:txBody>
      </p:sp>
      <p:sp>
        <p:nvSpPr>
          <p:cNvPr id="576" name="Google Shape;576;p54"/>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4"/>
          <p:cNvSpPr txBox="1"/>
          <p:nvPr/>
        </p:nvSpPr>
        <p:spPr>
          <a:xfrm>
            <a:off x="2383425" y="995275"/>
            <a:ext cx="10236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sz="1300">
              <a:solidFill>
                <a:schemeClr val="dk1"/>
              </a:solidFill>
            </a:endParaRPr>
          </a:p>
        </p:txBody>
      </p:sp>
      <p:pic>
        <p:nvPicPr>
          <p:cNvPr id="578" name="Google Shape;578;p54"/>
          <p:cNvPicPr preferRelativeResize="0"/>
          <p:nvPr/>
        </p:nvPicPr>
        <p:blipFill>
          <a:blip r:embed="rId3">
            <a:alphaModFix/>
          </a:blip>
          <a:stretch>
            <a:fillRect/>
          </a:stretch>
        </p:blipFill>
        <p:spPr>
          <a:xfrm>
            <a:off x="533400" y="1462375"/>
            <a:ext cx="3965275" cy="2910594"/>
          </a:xfrm>
          <a:prstGeom prst="rect">
            <a:avLst/>
          </a:prstGeom>
          <a:noFill/>
          <a:ln>
            <a:noFill/>
          </a:ln>
        </p:spPr>
      </p:pic>
      <p:sp>
        <p:nvSpPr>
          <p:cNvPr id="579" name="Google Shape;579;p54"/>
          <p:cNvSpPr txBox="1"/>
          <p:nvPr/>
        </p:nvSpPr>
        <p:spPr>
          <a:xfrm>
            <a:off x="4605700" y="1027650"/>
            <a:ext cx="4252800" cy="3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Algorithm to compute the partial derivatives of the cost function with respect to each parameter.</a:t>
            </a:r>
            <a:endParaRPr b="0" i="0" sz="1300" u="none" cap="none" strike="noStrike">
              <a:solidFill>
                <a:srgbClr val="000000"/>
              </a:solidFill>
              <a:highlight>
                <a:srgbClr val="FFFFFF"/>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highlight>
                  <a:srgbClr val="FFFFFF"/>
                </a:highlight>
                <a:latin typeface="Arial"/>
                <a:ea typeface="Arial"/>
                <a:cs typeface="Arial"/>
                <a:sym typeface="Arial"/>
              </a:rPr>
              <a:t>Intuition</a:t>
            </a:r>
            <a:r>
              <a:rPr b="0" i="0" lang="en-US" sz="1400" u="none" cap="none" strike="noStrike">
                <a:solidFill>
                  <a:srgbClr val="000000"/>
                </a:solidFill>
                <a:highlight>
                  <a:srgbClr val="FFFFFF"/>
                </a:highlight>
                <a:latin typeface="Arial"/>
                <a:ea typeface="Arial"/>
                <a:cs typeface="Arial"/>
                <a:sym typeface="Arial"/>
              </a:rPr>
              <a:t>: compute the contribution of each neuron to the final error, and change its weights accordingly</a:t>
            </a:r>
            <a:endParaRPr b="0" i="0" sz="1400" u="none" cap="none" strike="noStrike">
              <a:solidFill>
                <a:srgbClr val="000000"/>
              </a:solidFill>
              <a:highlight>
                <a:srgbClr val="FFFFFF"/>
              </a:highlight>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highlight>
                  <a:srgbClr val="FFFFFF"/>
                </a:highlight>
                <a:latin typeface="Arial"/>
                <a:ea typeface="Arial"/>
                <a:cs typeface="Arial"/>
                <a:sym typeface="Arial"/>
              </a:rPr>
              <a:t>Compute the contribution (</a:t>
            </a:r>
            <a:r>
              <a:rPr b="0" i="1" lang="en-US" sz="1400" u="none" cap="none" strike="noStrike">
                <a:solidFill>
                  <a:srgbClr val="000000"/>
                </a:solidFill>
                <a:highlight>
                  <a:srgbClr val="FFFFFF"/>
                </a:highlight>
                <a:latin typeface="Arial"/>
                <a:ea typeface="Arial"/>
                <a:cs typeface="Arial"/>
                <a:sym typeface="Arial"/>
              </a:rPr>
              <a:t>deltas</a:t>
            </a:r>
            <a:r>
              <a:rPr b="0" i="0" lang="en-US" sz="1400" u="none" cap="none" strike="noStrike">
                <a:solidFill>
                  <a:srgbClr val="000000"/>
                </a:solidFill>
                <a:highlight>
                  <a:srgbClr val="FFFFFF"/>
                </a:highlight>
                <a:latin typeface="Arial"/>
                <a:ea typeface="Arial"/>
                <a:cs typeface="Arial"/>
                <a:sym typeface="Arial"/>
              </a:rPr>
              <a:t>)</a:t>
            </a:r>
            <a:r>
              <a:rPr b="0" i="1" lang="en-US" sz="1400" u="none" cap="none" strike="noStrike">
                <a:solidFill>
                  <a:srgbClr val="000000"/>
                </a:solidFill>
                <a:highlight>
                  <a:srgbClr val="FFFFFF"/>
                </a:highlight>
                <a:latin typeface="Arial"/>
                <a:ea typeface="Arial"/>
                <a:cs typeface="Arial"/>
                <a:sym typeface="Arial"/>
              </a:rPr>
              <a:t> </a:t>
            </a:r>
            <a:r>
              <a:rPr b="0" i="0" lang="en-US" sz="1400" u="none" cap="none" strike="noStrike">
                <a:solidFill>
                  <a:srgbClr val="000000"/>
                </a:solidFill>
                <a:highlight>
                  <a:srgbClr val="FFFFFF"/>
                </a:highlight>
                <a:latin typeface="Arial"/>
                <a:ea typeface="Arial"/>
                <a:cs typeface="Arial"/>
                <a:sym typeface="Arial"/>
              </a:rPr>
              <a:t>of each neuron to the error of each example separately, and then accumulate over all examples to obtain the total contribution of each neuron to the total error.</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highlight>
                  <a:srgbClr val="FFFFFF"/>
                </a:highlight>
                <a:latin typeface="Arial"/>
                <a:ea typeface="Arial"/>
                <a:cs typeface="Arial"/>
                <a:sym typeface="Arial"/>
              </a:rPr>
              <a:t>Example: we first apply forward propagation to compute every a</a:t>
            </a:r>
            <a:r>
              <a:rPr b="0" baseline="-25000" i="0" lang="en-US" sz="1400" u="none" cap="none" strike="noStrike">
                <a:solidFill>
                  <a:srgbClr val="000000"/>
                </a:solidFill>
                <a:highlight>
                  <a:srgbClr val="FFFFFF"/>
                </a:highlight>
                <a:latin typeface="Arial"/>
                <a:ea typeface="Arial"/>
                <a:cs typeface="Arial"/>
                <a:sym typeface="Arial"/>
              </a:rPr>
              <a:t>j</a:t>
            </a:r>
            <a:r>
              <a:rPr b="0" baseline="30000" i="0" lang="en-US" sz="1400" u="none" cap="none" strike="noStrike">
                <a:solidFill>
                  <a:srgbClr val="000000"/>
                </a:solidFill>
                <a:highlight>
                  <a:srgbClr val="FFFFFF"/>
                </a:highlight>
                <a:latin typeface="Arial"/>
                <a:ea typeface="Arial"/>
                <a:cs typeface="Arial"/>
                <a:sym typeface="Arial"/>
              </a:rPr>
              <a:t>(</a:t>
            </a:r>
            <a:r>
              <a:rPr b="0" baseline="30000" i="0" lang="en-US" sz="1200" u="none" cap="none" strike="noStrike">
                <a:solidFill>
                  <a:srgbClr val="000000"/>
                </a:solidFill>
                <a:latin typeface="Arial"/>
                <a:ea typeface="Arial"/>
                <a:cs typeface="Arial"/>
                <a:sym typeface="Arial"/>
              </a:rPr>
              <a:t>ℓ</a:t>
            </a:r>
            <a:r>
              <a:rPr b="0" baseline="30000" i="0" lang="en-US" sz="1400" u="none" cap="none" strike="noStrike">
                <a:solidFill>
                  <a:srgbClr val="000000"/>
                </a:solidFill>
                <a:highlight>
                  <a:srgbClr val="FFFFFF"/>
                </a:highlight>
                <a:latin typeface="Arial"/>
                <a:ea typeface="Arial"/>
                <a:cs typeface="Arial"/>
                <a:sym typeface="Arial"/>
              </a:rPr>
              <a:t>)</a:t>
            </a:r>
            <a:r>
              <a:rPr b="0" i="0" lang="en-US" sz="1400" u="none" cap="none" strike="noStrike">
                <a:solidFill>
                  <a:srgbClr val="000000"/>
                </a:solidFill>
                <a:highlight>
                  <a:srgbClr val="FFFFFF"/>
                </a:highlight>
                <a:latin typeface="Arial"/>
                <a:ea typeface="Arial"/>
                <a:cs typeface="Arial"/>
                <a:sym typeface="Arial"/>
              </a:rPr>
              <a:t> and the output of the network h</a:t>
            </a:r>
            <a:r>
              <a:rPr b="1" baseline="-25000" i="0" lang="en-US" sz="1400" u="none" cap="none" strike="noStrike">
                <a:solidFill>
                  <a:srgbClr val="000000"/>
                </a:solidFill>
                <a:highlight>
                  <a:srgbClr val="FFFFFF"/>
                </a:highlight>
                <a:latin typeface="Arial"/>
                <a:ea typeface="Arial"/>
                <a:cs typeface="Arial"/>
                <a:sym typeface="Arial"/>
              </a:rPr>
              <a:t>B</a:t>
            </a:r>
            <a:r>
              <a:rPr b="0" i="0" lang="en-US" sz="1400" u="none" cap="none" strike="noStrike">
                <a:solidFill>
                  <a:srgbClr val="000000"/>
                </a:solidFill>
                <a:highlight>
                  <a:srgbClr val="FFFFFF"/>
                </a:highlight>
                <a:latin typeface="Arial"/>
                <a:ea typeface="Arial"/>
                <a:cs typeface="Arial"/>
                <a:sym typeface="Arial"/>
              </a:rPr>
              <a:t>(</a:t>
            </a:r>
            <a:r>
              <a:rPr b="1" i="0" lang="en-US" sz="1400" u="none" cap="none" strike="noStrike">
                <a:solidFill>
                  <a:srgbClr val="000000"/>
                </a:solidFill>
                <a:highlight>
                  <a:srgbClr val="FFFFFF"/>
                </a:highlight>
                <a:latin typeface="Arial"/>
                <a:ea typeface="Arial"/>
                <a:cs typeface="Arial"/>
                <a:sym typeface="Arial"/>
              </a:rPr>
              <a:t>x</a:t>
            </a:r>
            <a:r>
              <a:rPr b="0" i="0" lang="en-US" sz="1400" u="none" cap="none" strike="noStrike">
                <a:solidFill>
                  <a:srgbClr val="000000"/>
                </a:solidFill>
                <a:highlight>
                  <a:srgbClr val="FFFFFF"/>
                </a:highlight>
                <a:latin typeface="Arial"/>
                <a:ea typeface="Arial"/>
                <a:cs typeface="Arial"/>
                <a:sym typeface="Arial"/>
              </a:rPr>
              <a:t>)</a:t>
            </a:r>
            <a:endParaRPr b="0" i="0" sz="1400" u="none" cap="none" strike="noStrike">
              <a:solidFill>
                <a:srgbClr val="000000"/>
              </a:solidFill>
              <a:highlight>
                <a:srgbClr val="FFFFFF"/>
              </a:highlight>
              <a:latin typeface="Arial"/>
              <a:ea typeface="Arial"/>
              <a:cs typeface="Arial"/>
              <a:sym typeface="Arial"/>
            </a:endParaRPr>
          </a:p>
        </p:txBody>
      </p:sp>
      <p:sp>
        <p:nvSpPr>
          <p:cNvPr id="580" name="Google Shape;580;p54"/>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Regularization: Overfitting</a:t>
            </a:r>
            <a:endParaRPr sz="2000">
              <a:solidFill>
                <a:schemeClr val="lt1"/>
              </a:solidFill>
              <a:latin typeface="Arial"/>
              <a:ea typeface="Arial"/>
              <a:cs typeface="Arial"/>
              <a:sym typeface="Arial"/>
            </a:endParaRPr>
          </a:p>
        </p:txBody>
      </p:sp>
      <p:sp>
        <p:nvSpPr>
          <p:cNvPr id="586" name="Google Shape;586;p55"/>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7" name="Google Shape;587;p55"/>
          <p:cNvPicPr preferRelativeResize="0"/>
          <p:nvPr/>
        </p:nvPicPr>
        <p:blipFill rotWithShape="1">
          <a:blip r:embed="rId3">
            <a:alphaModFix/>
          </a:blip>
          <a:srcRect b="0" l="0" r="0" t="0"/>
          <a:stretch/>
        </p:blipFill>
        <p:spPr>
          <a:xfrm>
            <a:off x="1384100" y="838275"/>
            <a:ext cx="3108675" cy="2013200"/>
          </a:xfrm>
          <a:prstGeom prst="rect">
            <a:avLst/>
          </a:prstGeom>
          <a:noFill/>
          <a:ln>
            <a:noFill/>
          </a:ln>
        </p:spPr>
      </p:pic>
      <p:pic>
        <p:nvPicPr>
          <p:cNvPr id="588" name="Google Shape;588;p55"/>
          <p:cNvPicPr preferRelativeResize="0"/>
          <p:nvPr/>
        </p:nvPicPr>
        <p:blipFill rotWithShape="1">
          <a:blip r:embed="rId4">
            <a:alphaModFix/>
          </a:blip>
          <a:srcRect b="0" l="0" r="0" t="0"/>
          <a:stretch/>
        </p:blipFill>
        <p:spPr>
          <a:xfrm>
            <a:off x="4767325" y="867625"/>
            <a:ext cx="2989925" cy="1954500"/>
          </a:xfrm>
          <a:prstGeom prst="rect">
            <a:avLst/>
          </a:prstGeom>
          <a:noFill/>
          <a:ln>
            <a:noFill/>
          </a:ln>
        </p:spPr>
      </p:pic>
      <p:pic>
        <p:nvPicPr>
          <p:cNvPr id="589" name="Google Shape;589;p55"/>
          <p:cNvPicPr preferRelativeResize="0"/>
          <p:nvPr/>
        </p:nvPicPr>
        <p:blipFill rotWithShape="1">
          <a:blip r:embed="rId5">
            <a:alphaModFix/>
          </a:blip>
          <a:srcRect b="0" l="0" r="0" t="0"/>
          <a:stretch/>
        </p:blipFill>
        <p:spPr>
          <a:xfrm>
            <a:off x="4792800" y="2768625"/>
            <a:ext cx="2938975" cy="2013200"/>
          </a:xfrm>
          <a:prstGeom prst="rect">
            <a:avLst/>
          </a:prstGeom>
          <a:noFill/>
          <a:ln>
            <a:noFill/>
          </a:ln>
        </p:spPr>
      </p:pic>
      <p:pic>
        <p:nvPicPr>
          <p:cNvPr id="590" name="Google Shape;590;p55"/>
          <p:cNvPicPr preferRelativeResize="0"/>
          <p:nvPr/>
        </p:nvPicPr>
        <p:blipFill rotWithShape="1">
          <a:blip r:embed="rId6">
            <a:alphaModFix/>
          </a:blip>
          <a:srcRect b="0" l="0" r="0" t="0"/>
          <a:stretch/>
        </p:blipFill>
        <p:spPr>
          <a:xfrm>
            <a:off x="1384100" y="2822113"/>
            <a:ext cx="3108675" cy="1954500"/>
          </a:xfrm>
          <a:prstGeom prst="rect">
            <a:avLst/>
          </a:prstGeom>
          <a:noFill/>
          <a:ln>
            <a:noFill/>
          </a:ln>
        </p:spPr>
      </p:pic>
      <p:sp>
        <p:nvSpPr>
          <p:cNvPr id="591" name="Google Shape;591;p55"/>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Regularization: Overfitting</a:t>
            </a:r>
            <a:endParaRPr sz="2000">
              <a:solidFill>
                <a:schemeClr val="lt1"/>
              </a:solidFill>
              <a:latin typeface="Arial"/>
              <a:ea typeface="Arial"/>
              <a:cs typeface="Arial"/>
              <a:sym typeface="Arial"/>
            </a:endParaRPr>
          </a:p>
        </p:txBody>
      </p:sp>
      <p:sp>
        <p:nvSpPr>
          <p:cNvPr id="597" name="Google Shape;597;p56"/>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6"/>
          <p:cNvSpPr txBox="1"/>
          <p:nvPr/>
        </p:nvSpPr>
        <p:spPr>
          <a:xfrm>
            <a:off x="5371625" y="1070675"/>
            <a:ext cx="3492900" cy="3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G</a:t>
            </a:r>
            <a:r>
              <a:rPr b="1" lang="en-US">
                <a:solidFill>
                  <a:schemeClr val="dk1"/>
                </a:solidFill>
              </a:rPr>
              <a:t>eneralization</a:t>
            </a:r>
            <a:r>
              <a:rPr lang="en-US">
                <a:solidFill>
                  <a:schemeClr val="dk1"/>
                </a:solidFill>
              </a:rPr>
              <a:t>: </a:t>
            </a:r>
            <a:r>
              <a:rPr lang="en-US"/>
              <a:t>The ability to perform well on previously unobserved inputs.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During training we reduce </a:t>
            </a:r>
            <a:r>
              <a:rPr b="1" lang="en-US"/>
              <a:t>training error</a:t>
            </a:r>
            <a:r>
              <a:rPr lang="en-US"/>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G</a:t>
            </a:r>
            <a:r>
              <a:rPr b="1" lang="en-US">
                <a:solidFill>
                  <a:schemeClr val="dk1"/>
                </a:solidFill>
              </a:rPr>
              <a:t>eneralization error ( test error): </a:t>
            </a:r>
            <a:r>
              <a:rPr lang="en-US">
                <a:solidFill>
                  <a:schemeClr val="dk1"/>
                </a:solidFill>
              </a:rPr>
              <a:t>Expected value of the error in a new unobserved input. We want reduce test error, not only training (as in an optimization task)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Capacity</a:t>
            </a:r>
            <a:r>
              <a:rPr lang="en-US">
                <a:solidFill>
                  <a:schemeClr val="dk1"/>
                </a:solidFill>
              </a:rPr>
              <a:t>: </a:t>
            </a:r>
            <a:r>
              <a:rPr lang="en-US"/>
              <a:t>ability to ﬁt a wide variety of functions.</a:t>
            </a:r>
            <a:endParaRPr sz="32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200"/>
          </a:p>
          <a:p>
            <a:pPr indent="0" lvl="0" marL="0" marR="0" rtl="0" algn="l">
              <a:lnSpc>
                <a:spcPct val="100000"/>
              </a:lnSpc>
              <a:spcBef>
                <a:spcPts val="0"/>
              </a:spcBef>
              <a:spcAft>
                <a:spcPts val="0"/>
              </a:spcAft>
              <a:buClr>
                <a:srgbClr val="000000"/>
              </a:buClr>
              <a:buSzPts val="1400"/>
              <a:buFont typeface="Arial"/>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pic>
        <p:nvPicPr>
          <p:cNvPr id="599" name="Google Shape;599;p56"/>
          <p:cNvPicPr preferRelativeResize="0"/>
          <p:nvPr/>
        </p:nvPicPr>
        <p:blipFill>
          <a:blip r:embed="rId3">
            <a:alphaModFix/>
          </a:blip>
          <a:stretch>
            <a:fillRect/>
          </a:stretch>
        </p:blipFill>
        <p:spPr>
          <a:xfrm>
            <a:off x="94800" y="1599924"/>
            <a:ext cx="5124427" cy="2513176"/>
          </a:xfrm>
          <a:prstGeom prst="rect">
            <a:avLst/>
          </a:prstGeom>
          <a:noFill/>
          <a:ln>
            <a:noFill/>
          </a:ln>
        </p:spPr>
      </p:pic>
      <p:sp>
        <p:nvSpPr>
          <p:cNvPr id="600" name="Google Shape;600;p56"/>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Regularization: Overfitting</a:t>
            </a:r>
            <a:endParaRPr sz="2000">
              <a:solidFill>
                <a:schemeClr val="lt1"/>
              </a:solidFill>
              <a:latin typeface="Arial"/>
              <a:ea typeface="Arial"/>
              <a:cs typeface="Arial"/>
              <a:sym typeface="Arial"/>
            </a:endParaRPr>
          </a:p>
        </p:txBody>
      </p:sp>
      <p:sp>
        <p:nvSpPr>
          <p:cNvPr id="606" name="Google Shape;606;p57"/>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biasVariance.jpeg" id="607" name="Google Shape;607;p57"/>
          <p:cNvPicPr preferRelativeResize="0"/>
          <p:nvPr/>
        </p:nvPicPr>
        <p:blipFill rotWithShape="1">
          <a:blip r:embed="rId3">
            <a:alphaModFix/>
          </a:blip>
          <a:srcRect b="0" l="0" r="0" t="0"/>
          <a:stretch/>
        </p:blipFill>
        <p:spPr>
          <a:xfrm>
            <a:off x="574700" y="1203999"/>
            <a:ext cx="3451725" cy="3143301"/>
          </a:xfrm>
          <a:prstGeom prst="rect">
            <a:avLst/>
          </a:prstGeom>
          <a:noFill/>
          <a:ln>
            <a:noFill/>
          </a:ln>
        </p:spPr>
      </p:pic>
      <p:sp>
        <p:nvSpPr>
          <p:cNvPr id="608" name="Google Shape;608;p57"/>
          <p:cNvSpPr txBox="1"/>
          <p:nvPr/>
        </p:nvSpPr>
        <p:spPr>
          <a:xfrm>
            <a:off x="4515025" y="1165507"/>
            <a:ext cx="4029300" cy="28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Generalization</a:t>
            </a:r>
            <a:r>
              <a:rPr lang="en-US">
                <a:solidFill>
                  <a:schemeClr val="dk1"/>
                </a:solidFill>
              </a:rPr>
              <a:t> : </a:t>
            </a:r>
            <a:r>
              <a:rPr lang="en-US"/>
              <a:t>The ability to perform well on previously unobserved inputs.</a:t>
            </a:r>
            <a:endParaRPr sz="1200"/>
          </a:p>
          <a:p>
            <a:pPr indent="0" lvl="0" marL="0" marR="0" rtl="0" algn="l">
              <a:lnSpc>
                <a:spcPct val="100000"/>
              </a:lnSpc>
              <a:spcBef>
                <a:spcPts val="0"/>
              </a:spcBef>
              <a:spcAft>
                <a:spcPts val="0"/>
              </a:spcAft>
              <a:buClr>
                <a:srgbClr val="000000"/>
              </a:buClr>
              <a:buSzPts val="1400"/>
              <a:buFont typeface="Arial"/>
              <a:buNone/>
            </a:pPr>
            <a:r>
              <a:t/>
            </a:r>
            <a:endParaRPr sz="1200"/>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Trade off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FF0000"/>
              </a:buClr>
              <a:buSzPts val="1200"/>
              <a:buFont typeface="Arial"/>
              <a:buChar char="●"/>
            </a:pPr>
            <a:r>
              <a:rPr b="0" i="0" lang="en-US" sz="1200" u="none" cap="none" strike="noStrike">
                <a:solidFill>
                  <a:srgbClr val="FF0000"/>
                </a:solidFill>
                <a:latin typeface="Arial"/>
                <a:ea typeface="Arial"/>
                <a:cs typeface="Arial"/>
                <a:sym typeface="Arial"/>
              </a:rPr>
              <a:t>Over</a:t>
            </a:r>
            <a:r>
              <a:rPr lang="en-US" sz="1200">
                <a:solidFill>
                  <a:srgbClr val="FF0000"/>
                </a:solidFill>
              </a:rPr>
              <a:t>f</a:t>
            </a:r>
            <a:r>
              <a:rPr b="0" i="0" lang="en-US" sz="1200" u="none" cap="none" strike="noStrike">
                <a:solidFill>
                  <a:srgbClr val="FF0000"/>
                </a:solidFill>
                <a:latin typeface="Arial"/>
                <a:ea typeface="Arial"/>
                <a:cs typeface="Arial"/>
                <a:sym typeface="Arial"/>
              </a:rPr>
              <a:t>itting : </a:t>
            </a:r>
            <a:endParaRPr b="0" i="0" sz="1200" u="none" cap="none" strike="noStrike">
              <a:solidFill>
                <a:srgbClr val="FF0000"/>
              </a:solidFill>
              <a:latin typeface="Arial"/>
              <a:ea typeface="Arial"/>
              <a:cs typeface="Arial"/>
              <a:sym typeface="Arial"/>
            </a:endParaRPr>
          </a:p>
          <a:p>
            <a:pPr indent="-304800" lvl="1" marL="914400" marR="0" rtl="0" algn="l">
              <a:lnSpc>
                <a:spcPct val="100000"/>
              </a:lnSpc>
              <a:spcBef>
                <a:spcPts val="0"/>
              </a:spcBef>
              <a:spcAft>
                <a:spcPts val="0"/>
              </a:spcAft>
              <a:buClr>
                <a:srgbClr val="FF0000"/>
              </a:buClr>
              <a:buSzPts val="1200"/>
              <a:buFont typeface="Arial"/>
              <a:buChar char="○"/>
            </a:pPr>
            <a:r>
              <a:rPr lang="en-US" sz="1200">
                <a:solidFill>
                  <a:srgbClr val="FF0000"/>
                </a:solidFill>
              </a:rPr>
              <a:t>Low bias, High variance.</a:t>
            </a:r>
            <a:endParaRPr b="0" i="0" sz="1200" u="none" cap="none" strike="noStrike">
              <a:solidFill>
                <a:srgbClr val="FF0000"/>
              </a:solidFill>
              <a:latin typeface="Arial"/>
              <a:ea typeface="Arial"/>
              <a:cs typeface="Arial"/>
              <a:sym typeface="Arial"/>
            </a:endParaRPr>
          </a:p>
          <a:p>
            <a:pPr indent="-304800" lvl="1" marL="914400" marR="0" rtl="0" algn="l">
              <a:lnSpc>
                <a:spcPct val="100000"/>
              </a:lnSpc>
              <a:spcBef>
                <a:spcPts val="0"/>
              </a:spcBef>
              <a:spcAft>
                <a:spcPts val="0"/>
              </a:spcAft>
              <a:buClr>
                <a:srgbClr val="FF0000"/>
              </a:buClr>
              <a:buSzPts val="1200"/>
              <a:buFont typeface="Arial"/>
              <a:buChar char="○"/>
            </a:pPr>
            <a:r>
              <a:rPr lang="en-US" sz="1200">
                <a:solidFill>
                  <a:srgbClr val="FF0000"/>
                </a:solidFill>
              </a:rPr>
              <a:t>Complex, flexible model.</a:t>
            </a:r>
            <a:endParaRPr sz="1200">
              <a:solidFill>
                <a:srgbClr val="FF0000"/>
              </a:solidFill>
            </a:endParaRPr>
          </a:p>
          <a:p>
            <a:pPr indent="-304800" lvl="1" marL="914400" marR="0" rtl="0" algn="l">
              <a:lnSpc>
                <a:spcPct val="100000"/>
              </a:lnSpc>
              <a:spcBef>
                <a:spcPts val="0"/>
              </a:spcBef>
              <a:spcAft>
                <a:spcPts val="0"/>
              </a:spcAft>
              <a:buClr>
                <a:srgbClr val="FF0000"/>
              </a:buClr>
              <a:buSzPts val="1200"/>
              <a:buChar char="○"/>
            </a:pPr>
            <a:r>
              <a:rPr lang="en-US" sz="1200">
                <a:solidFill>
                  <a:srgbClr val="FF0000"/>
                </a:solidFill>
              </a:rPr>
              <a:t>Gap between </a:t>
            </a:r>
            <a:r>
              <a:rPr lang="en-US" sz="1200">
                <a:solidFill>
                  <a:srgbClr val="FF0000"/>
                </a:solidFill>
              </a:rPr>
              <a:t>training</a:t>
            </a:r>
            <a:r>
              <a:rPr lang="en-US" sz="1200">
                <a:solidFill>
                  <a:srgbClr val="FF0000"/>
                </a:solidFill>
              </a:rPr>
              <a:t> and test error is big</a:t>
            </a:r>
            <a:endParaRPr sz="1200">
              <a:solidFill>
                <a:srgbClr val="FF0000"/>
              </a:solidFill>
            </a:endParaRPr>
          </a:p>
          <a:p>
            <a:pPr indent="0" lvl="0" marL="457200" marR="0" rtl="0" algn="l">
              <a:lnSpc>
                <a:spcPct val="100000"/>
              </a:lnSpc>
              <a:spcBef>
                <a:spcPts val="0"/>
              </a:spcBef>
              <a:spcAft>
                <a:spcPts val="0"/>
              </a:spcAft>
              <a:buNone/>
            </a:pPr>
            <a:r>
              <a:t/>
            </a:r>
            <a:endParaRPr sz="1200"/>
          </a:p>
          <a:p>
            <a:pPr indent="-304800" lvl="0" marL="4572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Under</a:t>
            </a:r>
            <a:r>
              <a:rPr lang="en-US" sz="1200"/>
              <a:t>f</a:t>
            </a:r>
            <a:r>
              <a:rPr b="0" i="0" lang="en-US" sz="1200" u="none" cap="none" strike="noStrike">
                <a:solidFill>
                  <a:srgbClr val="000000"/>
                </a:solidFill>
                <a:latin typeface="Arial"/>
                <a:ea typeface="Arial"/>
                <a:cs typeface="Arial"/>
                <a:sym typeface="Arial"/>
              </a:rPr>
              <a:t>itting :</a:t>
            </a:r>
            <a:endParaRPr b="0" i="0" sz="12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lang="en-US" sz="1200"/>
              <a:t>High bias, Low Variance</a:t>
            </a:r>
            <a:endParaRPr b="0" i="0" sz="12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lang="en-US" sz="1200"/>
              <a:t>Simple, rigid model.</a:t>
            </a:r>
            <a:endParaRPr sz="1200"/>
          </a:p>
          <a:p>
            <a:pPr indent="-304800" lvl="1" marL="914400" marR="0" rtl="0" algn="l">
              <a:lnSpc>
                <a:spcPct val="100000"/>
              </a:lnSpc>
              <a:spcBef>
                <a:spcPts val="0"/>
              </a:spcBef>
              <a:spcAft>
                <a:spcPts val="0"/>
              </a:spcAft>
              <a:buSzPts val="1200"/>
              <a:buChar char="○"/>
            </a:pPr>
            <a:r>
              <a:rPr lang="en-US" sz="1200"/>
              <a:t>Training error is big</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pic>
        <p:nvPicPr>
          <p:cNvPr id="609" name="Google Shape;609;p57"/>
          <p:cNvPicPr preferRelativeResize="0"/>
          <p:nvPr/>
        </p:nvPicPr>
        <p:blipFill>
          <a:blip r:embed="rId4">
            <a:alphaModFix/>
          </a:blip>
          <a:stretch>
            <a:fillRect/>
          </a:stretch>
        </p:blipFill>
        <p:spPr>
          <a:xfrm>
            <a:off x="4166100" y="3926250"/>
            <a:ext cx="3451725" cy="493100"/>
          </a:xfrm>
          <a:prstGeom prst="rect">
            <a:avLst/>
          </a:prstGeom>
          <a:noFill/>
          <a:ln>
            <a:noFill/>
          </a:ln>
        </p:spPr>
      </p:pic>
      <p:pic>
        <p:nvPicPr>
          <p:cNvPr id="610" name="Google Shape;610;p57"/>
          <p:cNvPicPr preferRelativeResize="0"/>
          <p:nvPr/>
        </p:nvPicPr>
        <p:blipFill>
          <a:blip r:embed="rId5">
            <a:alphaModFix/>
          </a:blip>
          <a:stretch>
            <a:fillRect/>
          </a:stretch>
        </p:blipFill>
        <p:spPr>
          <a:xfrm>
            <a:off x="3807608" y="4392700"/>
            <a:ext cx="4355716" cy="493100"/>
          </a:xfrm>
          <a:prstGeom prst="rect">
            <a:avLst/>
          </a:prstGeom>
          <a:noFill/>
          <a:ln>
            <a:noFill/>
          </a:ln>
        </p:spPr>
      </p:pic>
      <p:sp>
        <p:nvSpPr>
          <p:cNvPr id="611" name="Google Shape;611;p57"/>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Regularization: Fundamentals</a:t>
            </a:r>
            <a:endParaRPr sz="2000">
              <a:solidFill>
                <a:schemeClr val="lt1"/>
              </a:solidFill>
              <a:latin typeface="Arial"/>
              <a:ea typeface="Arial"/>
              <a:cs typeface="Arial"/>
              <a:sym typeface="Arial"/>
            </a:endParaRPr>
          </a:p>
        </p:txBody>
      </p:sp>
      <p:sp>
        <p:nvSpPr>
          <p:cNvPr id="617" name="Google Shape;617;p58"/>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8"/>
          <p:cNvSpPr txBox="1"/>
          <p:nvPr/>
        </p:nvSpPr>
        <p:spPr>
          <a:xfrm>
            <a:off x="900125" y="1034800"/>
            <a:ext cx="7661700" cy="359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US"/>
              <a:t>Regularization:</a:t>
            </a:r>
            <a:r>
              <a:rPr lang="en-US"/>
              <a:t> Any modification we make to a learning algorithm for reducing its generalization error but not its training error.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Central problem in machine learning.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Lots of types: </a:t>
            </a:r>
            <a:endParaRPr/>
          </a:p>
          <a:p>
            <a:pPr indent="-317500" lvl="1" marL="914400" rtl="0" algn="l">
              <a:spcBef>
                <a:spcPts val="0"/>
              </a:spcBef>
              <a:spcAft>
                <a:spcPts val="0"/>
              </a:spcAft>
              <a:buSzPts val="1400"/>
              <a:buChar char="○"/>
            </a:pPr>
            <a:r>
              <a:rPr lang="en-US"/>
              <a:t>Adding restrictions on the parameter values. </a:t>
            </a:r>
            <a:endParaRPr/>
          </a:p>
          <a:p>
            <a:pPr indent="-317500" lvl="1" marL="914400" rtl="0" algn="l">
              <a:spcBef>
                <a:spcPts val="0"/>
              </a:spcBef>
              <a:spcAft>
                <a:spcPts val="0"/>
              </a:spcAft>
              <a:buSzPts val="1400"/>
              <a:buChar char="○"/>
            </a:pPr>
            <a:r>
              <a:rPr lang="en-US">
                <a:solidFill>
                  <a:schemeClr val="dk1"/>
                </a:solidFill>
              </a:rPr>
              <a:t>Adding </a:t>
            </a:r>
            <a:r>
              <a:rPr lang="en-US"/>
              <a:t>extra terms in the objective function.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In deep learning, trading increased bias for reduced variance.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Ensemble methods.</a:t>
            </a:r>
            <a:endParaRPr/>
          </a:p>
        </p:txBody>
      </p:sp>
      <p:sp>
        <p:nvSpPr>
          <p:cNvPr id="619" name="Google Shape;619;p58"/>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6" name="Google Shape;96;p14"/>
          <p:cNvSpPr txBox="1"/>
          <p:nvPr>
            <p:ph type="title"/>
          </p:nvPr>
        </p:nvSpPr>
        <p:spPr>
          <a:xfrm>
            <a:off x="457200" y="206375"/>
            <a:ext cx="8229600" cy="85725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i="0" lang="en-US" sz="3600" u="none">
                <a:solidFill>
                  <a:srgbClr val="0972CB"/>
                </a:solidFill>
                <a:latin typeface="Arial"/>
                <a:ea typeface="Arial"/>
                <a:cs typeface="Arial"/>
                <a:sym typeface="Arial"/>
              </a:rPr>
              <a:t>1.1</a:t>
            </a:r>
            <a:endParaRPr/>
          </a:p>
        </p:txBody>
      </p:sp>
      <p:sp>
        <p:nvSpPr>
          <p:cNvPr id="97" name="Google Shape;97;p14"/>
          <p:cNvSpPr txBox="1"/>
          <p:nvPr>
            <p:ph idx="1" type="body"/>
          </p:nvPr>
        </p:nvSpPr>
        <p:spPr>
          <a:xfrm>
            <a:off x="457200" y="1200150"/>
            <a:ext cx="3714750" cy="74295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latin typeface="Oxygen"/>
                <a:ea typeface="Oxygen"/>
                <a:cs typeface="Oxygen"/>
                <a:sym typeface="Oxygen"/>
              </a:rPr>
              <a:t>Introduction To Deep Learning</a:t>
            </a:r>
            <a:endParaRPr/>
          </a:p>
        </p:txBody>
      </p:sp>
      <p:sp>
        <p:nvSpPr>
          <p:cNvPr id="98" name="Google Shape;9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9"/>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Regularization: L2 y L1</a:t>
            </a:r>
            <a:endParaRPr sz="2000">
              <a:solidFill>
                <a:schemeClr val="lt1"/>
              </a:solidFill>
              <a:latin typeface="Arial"/>
              <a:ea typeface="Arial"/>
              <a:cs typeface="Arial"/>
              <a:sym typeface="Arial"/>
            </a:endParaRPr>
          </a:p>
        </p:txBody>
      </p:sp>
      <p:sp>
        <p:nvSpPr>
          <p:cNvPr id="625" name="Google Shape;625;p59"/>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9"/>
          <p:cNvSpPr txBox="1"/>
          <p:nvPr/>
        </p:nvSpPr>
        <p:spPr>
          <a:xfrm>
            <a:off x="4462100" y="1034800"/>
            <a:ext cx="4099500" cy="359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Add a penalty to the cost function: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L2: </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lang="en-US"/>
              <a:t>Keeps weights near zero.</a:t>
            </a:r>
            <a:endParaRPr/>
          </a:p>
          <a:p>
            <a:pPr indent="-317500" lvl="1" marL="914400" rtl="0" algn="l">
              <a:spcBef>
                <a:spcPts val="0"/>
              </a:spcBef>
              <a:spcAft>
                <a:spcPts val="0"/>
              </a:spcAft>
              <a:buSzPts val="1400"/>
              <a:buChar char="○"/>
            </a:pPr>
            <a:r>
              <a:rPr lang="en-US"/>
              <a:t>Simplest one, </a:t>
            </a:r>
            <a:r>
              <a:rPr lang="en-US"/>
              <a:t>differentiable</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L1: </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lang="en-US"/>
              <a:t>Sparse results, feature selection.</a:t>
            </a:r>
            <a:endParaRPr/>
          </a:p>
          <a:p>
            <a:pPr indent="-317500" lvl="1" marL="914400" rtl="0" algn="l">
              <a:spcBef>
                <a:spcPts val="0"/>
              </a:spcBef>
              <a:spcAft>
                <a:spcPts val="0"/>
              </a:spcAft>
              <a:buSzPts val="1400"/>
              <a:buChar char="○"/>
            </a:pPr>
            <a:r>
              <a:rPr lang="en-US"/>
              <a:t>Not differentiable, slower.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27" name="Google Shape;627;p59"/>
          <p:cNvPicPr preferRelativeResize="0"/>
          <p:nvPr/>
        </p:nvPicPr>
        <p:blipFill>
          <a:blip r:embed="rId3">
            <a:alphaModFix/>
          </a:blip>
          <a:stretch>
            <a:fillRect/>
          </a:stretch>
        </p:blipFill>
        <p:spPr>
          <a:xfrm>
            <a:off x="383200" y="1629855"/>
            <a:ext cx="3965275" cy="2404195"/>
          </a:xfrm>
          <a:prstGeom prst="rect">
            <a:avLst/>
          </a:prstGeom>
          <a:noFill/>
          <a:ln>
            <a:noFill/>
          </a:ln>
        </p:spPr>
      </p:pic>
      <p:pic>
        <p:nvPicPr>
          <p:cNvPr id="628" name="Google Shape;628;p59"/>
          <p:cNvPicPr preferRelativeResize="0"/>
          <p:nvPr/>
        </p:nvPicPr>
        <p:blipFill>
          <a:blip r:embed="rId4">
            <a:alphaModFix/>
          </a:blip>
          <a:stretch>
            <a:fillRect/>
          </a:stretch>
        </p:blipFill>
        <p:spPr>
          <a:xfrm>
            <a:off x="5412903" y="1549650"/>
            <a:ext cx="2197900" cy="228200"/>
          </a:xfrm>
          <a:prstGeom prst="rect">
            <a:avLst/>
          </a:prstGeom>
          <a:noFill/>
          <a:ln>
            <a:noFill/>
          </a:ln>
        </p:spPr>
      </p:pic>
      <p:pic>
        <p:nvPicPr>
          <p:cNvPr id="629" name="Google Shape;629;p59"/>
          <p:cNvPicPr preferRelativeResize="0"/>
          <p:nvPr/>
        </p:nvPicPr>
        <p:blipFill>
          <a:blip r:embed="rId5">
            <a:alphaModFix/>
          </a:blip>
          <a:stretch>
            <a:fillRect/>
          </a:stretch>
        </p:blipFill>
        <p:spPr>
          <a:xfrm>
            <a:off x="5412900" y="2140350"/>
            <a:ext cx="1294200" cy="431400"/>
          </a:xfrm>
          <a:prstGeom prst="rect">
            <a:avLst/>
          </a:prstGeom>
          <a:noFill/>
          <a:ln>
            <a:noFill/>
          </a:ln>
        </p:spPr>
      </p:pic>
      <p:pic>
        <p:nvPicPr>
          <p:cNvPr id="630" name="Google Shape;630;p59"/>
          <p:cNvPicPr preferRelativeResize="0"/>
          <p:nvPr/>
        </p:nvPicPr>
        <p:blipFill>
          <a:blip r:embed="rId6">
            <a:alphaModFix/>
          </a:blip>
          <a:stretch>
            <a:fillRect/>
          </a:stretch>
        </p:blipFill>
        <p:spPr>
          <a:xfrm>
            <a:off x="5412900" y="3384300"/>
            <a:ext cx="1380480" cy="431400"/>
          </a:xfrm>
          <a:prstGeom prst="rect">
            <a:avLst/>
          </a:prstGeom>
          <a:noFill/>
          <a:ln>
            <a:noFill/>
          </a:ln>
        </p:spPr>
      </p:pic>
      <p:sp>
        <p:nvSpPr>
          <p:cNvPr id="631" name="Google Shape;631;p59"/>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0"/>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Regularization: </a:t>
            </a:r>
            <a:r>
              <a:rPr lang="en-US" sz="2000">
                <a:solidFill>
                  <a:schemeClr val="lt1"/>
                </a:solidFill>
              </a:rPr>
              <a:t>Noise injection</a:t>
            </a:r>
            <a:endParaRPr sz="2000">
              <a:solidFill>
                <a:schemeClr val="lt1"/>
              </a:solidFill>
              <a:latin typeface="Arial"/>
              <a:ea typeface="Arial"/>
              <a:cs typeface="Arial"/>
              <a:sym typeface="Arial"/>
            </a:endParaRPr>
          </a:p>
        </p:txBody>
      </p:sp>
      <p:sp>
        <p:nvSpPr>
          <p:cNvPr id="637" name="Google Shape;637;p60"/>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0"/>
          <p:cNvSpPr txBox="1"/>
          <p:nvPr/>
        </p:nvSpPr>
        <p:spPr>
          <a:xfrm>
            <a:off x="4572000" y="1034800"/>
            <a:ext cx="3989700" cy="359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Add Random Noise During Training.</a:t>
            </a:r>
            <a:endParaRPr/>
          </a:p>
          <a:p>
            <a:pPr indent="0" lvl="0" marL="457200" rtl="0" algn="l">
              <a:lnSpc>
                <a:spcPct val="115000"/>
              </a:lnSpc>
              <a:spcBef>
                <a:spcPts val="0"/>
              </a:spcBef>
              <a:spcAft>
                <a:spcPts val="0"/>
              </a:spcAft>
              <a:buNone/>
            </a:pPr>
            <a:r>
              <a:t/>
            </a:r>
            <a:endParaRPr sz="1100">
              <a:solidFill>
                <a:schemeClr val="dk1"/>
              </a:solidFill>
            </a:endParaRPr>
          </a:p>
          <a:p>
            <a:pPr indent="-317500" lvl="0" marL="457200" rtl="0" algn="l">
              <a:spcBef>
                <a:spcPts val="0"/>
              </a:spcBef>
              <a:spcAft>
                <a:spcPts val="0"/>
              </a:spcAft>
              <a:buSzPts val="1400"/>
              <a:buChar char="●"/>
            </a:pPr>
            <a:r>
              <a:rPr lang="en-US"/>
              <a:t>Injecting noise in the input to a neural network can also be seen as a form of data augmentation.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With a bayesian point its equivalent to other </a:t>
            </a:r>
            <a:r>
              <a:rPr lang="en-US"/>
              <a:t>regularization</a:t>
            </a:r>
            <a:r>
              <a:rPr lang="en-US"/>
              <a:t>:</a:t>
            </a:r>
            <a:endParaRPr/>
          </a:p>
          <a:p>
            <a:pPr indent="-317500" lvl="1" marL="914400" rtl="0" algn="l">
              <a:spcBef>
                <a:spcPts val="0"/>
              </a:spcBef>
              <a:spcAft>
                <a:spcPts val="0"/>
              </a:spcAft>
              <a:buSzPts val="1400"/>
              <a:buChar char="○"/>
            </a:pPr>
            <a:r>
              <a:rPr lang="en-US"/>
              <a:t>Gaussian noise: L2</a:t>
            </a:r>
            <a:endParaRPr/>
          </a:p>
          <a:p>
            <a:pPr indent="-317500" lvl="1" marL="914400" rtl="0" algn="l">
              <a:spcBef>
                <a:spcPts val="0"/>
              </a:spcBef>
              <a:spcAft>
                <a:spcPts val="0"/>
              </a:spcAft>
              <a:buSzPts val="1400"/>
              <a:buChar char="○"/>
            </a:pPr>
            <a:r>
              <a:rPr lang="en-US"/>
              <a:t>Laplacian noise: L1</a:t>
            </a:r>
            <a:endParaRPr/>
          </a:p>
          <a:p>
            <a:pPr indent="0" lvl="0" marL="457200" rtl="0" algn="l">
              <a:spcBef>
                <a:spcPts val="0"/>
              </a:spcBef>
              <a:spcAft>
                <a:spcPts val="0"/>
              </a:spcAft>
              <a:buNone/>
            </a:pPr>
            <a:r>
              <a:t/>
            </a:r>
            <a:endParaRPr i="1" sz="1150">
              <a:solidFill>
                <a:srgbClr val="555555"/>
              </a:solidFill>
              <a:highlight>
                <a:srgbClr val="FFFFFF"/>
              </a:highlight>
            </a:endParaRPr>
          </a:p>
        </p:txBody>
      </p:sp>
      <p:pic>
        <p:nvPicPr>
          <p:cNvPr id="639" name="Google Shape;639;p60"/>
          <p:cNvPicPr preferRelativeResize="0"/>
          <p:nvPr/>
        </p:nvPicPr>
        <p:blipFill>
          <a:blip r:embed="rId3">
            <a:alphaModFix/>
          </a:blip>
          <a:stretch>
            <a:fillRect/>
          </a:stretch>
        </p:blipFill>
        <p:spPr>
          <a:xfrm>
            <a:off x="546150" y="1443699"/>
            <a:ext cx="2665450" cy="2427275"/>
          </a:xfrm>
          <a:prstGeom prst="rect">
            <a:avLst/>
          </a:prstGeom>
          <a:noFill/>
          <a:ln>
            <a:noFill/>
          </a:ln>
        </p:spPr>
      </p:pic>
      <p:sp>
        <p:nvSpPr>
          <p:cNvPr id="640" name="Google Shape;640;p60"/>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1"/>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Regularization: </a:t>
            </a:r>
            <a:r>
              <a:rPr lang="en-US" sz="2000">
                <a:solidFill>
                  <a:schemeClr val="lt1"/>
                </a:solidFill>
              </a:rPr>
              <a:t>Dropout</a:t>
            </a:r>
            <a:endParaRPr sz="2000">
              <a:solidFill>
                <a:schemeClr val="lt1"/>
              </a:solidFill>
              <a:latin typeface="Arial"/>
              <a:ea typeface="Arial"/>
              <a:cs typeface="Arial"/>
              <a:sym typeface="Arial"/>
            </a:endParaRPr>
          </a:p>
        </p:txBody>
      </p:sp>
      <p:sp>
        <p:nvSpPr>
          <p:cNvPr id="646" name="Google Shape;646;p61"/>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1"/>
          <p:cNvSpPr txBox="1"/>
          <p:nvPr/>
        </p:nvSpPr>
        <p:spPr>
          <a:xfrm>
            <a:off x="4621700" y="1113350"/>
            <a:ext cx="3676800" cy="359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During training, randomly set some activations to 0 with probability p.</a:t>
            </a:r>
            <a:endParaRPr/>
          </a:p>
          <a:p>
            <a:pPr indent="-317500" lvl="0" marL="457200" rtl="0" algn="l">
              <a:spcBef>
                <a:spcPts val="0"/>
              </a:spcBef>
              <a:spcAft>
                <a:spcPts val="0"/>
              </a:spcAft>
              <a:buSzPts val="1400"/>
              <a:buChar char="●"/>
            </a:pPr>
            <a:r>
              <a:rPr lang="en-US"/>
              <a:t>Not in prediction.</a:t>
            </a:r>
            <a:endParaRPr/>
          </a:p>
        </p:txBody>
      </p:sp>
      <p:pic>
        <p:nvPicPr>
          <p:cNvPr id="648" name="Google Shape;648;p61"/>
          <p:cNvPicPr preferRelativeResize="0"/>
          <p:nvPr/>
        </p:nvPicPr>
        <p:blipFill>
          <a:blip r:embed="rId3">
            <a:alphaModFix/>
          </a:blip>
          <a:stretch>
            <a:fillRect/>
          </a:stretch>
        </p:blipFill>
        <p:spPr>
          <a:xfrm>
            <a:off x="304800" y="1677505"/>
            <a:ext cx="3965275" cy="2465996"/>
          </a:xfrm>
          <a:prstGeom prst="rect">
            <a:avLst/>
          </a:prstGeom>
          <a:noFill/>
          <a:ln>
            <a:noFill/>
          </a:ln>
        </p:spPr>
      </p:pic>
      <p:sp>
        <p:nvSpPr>
          <p:cNvPr id="649" name="Google Shape;649;p61"/>
          <p:cNvSpPr txBox="1"/>
          <p:nvPr/>
        </p:nvSpPr>
        <p:spPr>
          <a:xfrm>
            <a:off x="4725125" y="2244175"/>
            <a:ext cx="3863700" cy="150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rgbClr val="3F51B5"/>
                </a:solidFill>
                <a:latin typeface="Roboto Mono"/>
                <a:ea typeface="Roboto Mono"/>
                <a:cs typeface="Roboto Mono"/>
                <a:sym typeface="Roboto Mono"/>
              </a:rPr>
              <a:t>from</a:t>
            </a:r>
            <a:r>
              <a:rPr lang="en-US" sz="1150">
                <a:solidFill>
                  <a:srgbClr val="37474F"/>
                </a:solidFill>
                <a:latin typeface="Roboto Mono"/>
                <a:ea typeface="Roboto Mono"/>
                <a:cs typeface="Roboto Mono"/>
                <a:sym typeface="Roboto Mono"/>
              </a:rPr>
              <a:t> tensorflow.keras.layers </a:t>
            </a:r>
            <a:r>
              <a:rPr lang="en-US" sz="1150">
                <a:solidFill>
                  <a:srgbClr val="3F51B5"/>
                </a:solidFill>
                <a:latin typeface="Roboto Mono"/>
                <a:ea typeface="Roboto Mono"/>
                <a:cs typeface="Roboto Mono"/>
                <a:sym typeface="Roboto Mono"/>
              </a:rPr>
              <a:t>import</a:t>
            </a:r>
            <a:r>
              <a:rPr lang="en-US" sz="1150">
                <a:solidFill>
                  <a:srgbClr val="37474F"/>
                </a:solidFill>
                <a:latin typeface="Roboto Mono"/>
                <a:ea typeface="Roboto Mono"/>
                <a:cs typeface="Roboto Mono"/>
                <a:sym typeface="Roboto Mono"/>
              </a:rPr>
              <a:t> Dropout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 = Sequential()</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model.add(Dense(</a:t>
            </a:r>
            <a:r>
              <a:rPr lang="en-US" sz="1150">
                <a:solidFill>
                  <a:srgbClr val="C53929"/>
                </a:solidFill>
                <a:latin typeface="Roboto Mono"/>
                <a:ea typeface="Roboto Mono"/>
                <a:cs typeface="Roboto Mono"/>
                <a:sym typeface="Roboto Mono"/>
              </a:rPr>
              <a:t>60</a:t>
            </a:r>
            <a:r>
              <a:rPr lang="en-US" sz="1150">
                <a:solidFill>
                  <a:srgbClr val="37474F"/>
                </a:solidFill>
                <a:latin typeface="Roboto Mono"/>
                <a:ea typeface="Roboto Mono"/>
                <a:cs typeface="Roboto Mono"/>
                <a:sym typeface="Roboto Mono"/>
              </a:rPr>
              <a:t>, activation=</a:t>
            </a:r>
            <a:r>
              <a:rPr lang="en-US" sz="1150">
                <a:solidFill>
                  <a:srgbClr val="388E3C"/>
                </a:solidFill>
                <a:latin typeface="Roboto Mono"/>
                <a:ea typeface="Roboto Mono"/>
                <a:cs typeface="Roboto Mono"/>
                <a:sym typeface="Roboto Mono"/>
              </a:rPr>
              <a:t>'relu'</a:t>
            </a:r>
            <a:r>
              <a:rPr lang="en-US" sz="1150">
                <a:solidFill>
                  <a:srgbClr val="37474F"/>
                </a:solidFill>
                <a:latin typeface="Roboto Mono"/>
                <a:ea typeface="Roboto Mono"/>
                <a:cs typeface="Roboto Mono"/>
                <a:sym typeface="Roboto Mono"/>
              </a:rPr>
              <a:t>, input_shape=input_shape))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model.add(Dropout(</a:t>
            </a:r>
            <a:r>
              <a:rPr lang="en-US" sz="1150">
                <a:solidFill>
                  <a:srgbClr val="C53929"/>
                </a:solidFill>
                <a:latin typeface="Roboto Mono"/>
                <a:ea typeface="Roboto Mono"/>
                <a:cs typeface="Roboto Mono"/>
                <a:sym typeface="Roboto Mono"/>
              </a:rPr>
              <a:t>0.2</a:t>
            </a: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model.add(Dense(</a:t>
            </a:r>
            <a:r>
              <a:rPr lang="en-US" sz="1150">
                <a:solidFill>
                  <a:srgbClr val="C53929"/>
                </a:solidFill>
                <a:latin typeface="Roboto Mono"/>
                <a:ea typeface="Roboto Mono"/>
                <a:cs typeface="Roboto Mono"/>
                <a:sym typeface="Roboto Mono"/>
              </a:rPr>
              <a:t>30</a:t>
            </a:r>
            <a:r>
              <a:rPr lang="en-US" sz="1150">
                <a:solidFill>
                  <a:srgbClr val="37474F"/>
                </a:solidFill>
                <a:latin typeface="Roboto Mono"/>
                <a:ea typeface="Roboto Mono"/>
                <a:cs typeface="Roboto Mono"/>
                <a:sym typeface="Roboto Mono"/>
              </a:rPr>
              <a:t>, activation=</a:t>
            </a:r>
            <a:r>
              <a:rPr lang="en-US" sz="1150">
                <a:solidFill>
                  <a:srgbClr val="388E3C"/>
                </a:solidFill>
                <a:latin typeface="Roboto Mono"/>
                <a:ea typeface="Roboto Mono"/>
                <a:cs typeface="Roboto Mono"/>
                <a:sym typeface="Roboto Mono"/>
              </a:rPr>
              <a:t>'relu'</a:t>
            </a: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46739"/>
              </a:lnSpc>
              <a:spcBef>
                <a:spcPts val="0"/>
              </a:spcBef>
              <a:spcAft>
                <a:spcPts val="0"/>
              </a:spcAft>
              <a:buNone/>
            </a:pPr>
            <a:r>
              <a:rPr lang="en-US" sz="1150">
                <a:solidFill>
                  <a:srgbClr val="37474F"/>
                </a:solidFill>
                <a:latin typeface="Roboto Mono"/>
                <a:ea typeface="Roboto Mono"/>
                <a:cs typeface="Roboto Mono"/>
                <a:sym typeface="Roboto Mono"/>
              </a:rPr>
              <a:t>model.add(Dense(</a:t>
            </a:r>
            <a:r>
              <a:rPr lang="en-US" sz="1150">
                <a:solidFill>
                  <a:srgbClr val="C53929"/>
                </a:solidFill>
                <a:latin typeface="Roboto Mono"/>
                <a:ea typeface="Roboto Mono"/>
                <a:cs typeface="Roboto Mono"/>
                <a:sym typeface="Roboto Mono"/>
              </a:rPr>
              <a:t>1</a:t>
            </a:r>
            <a:r>
              <a:rPr lang="en-US" sz="1150">
                <a:solidFill>
                  <a:srgbClr val="37474F"/>
                </a:solidFill>
                <a:latin typeface="Roboto Mono"/>
                <a:ea typeface="Roboto Mono"/>
                <a:cs typeface="Roboto Mono"/>
                <a:sym typeface="Roboto Mono"/>
              </a:rPr>
              <a:t>, activation=</a:t>
            </a:r>
            <a:r>
              <a:rPr lang="en-US" sz="1150">
                <a:solidFill>
                  <a:srgbClr val="388E3C"/>
                </a:solidFill>
                <a:latin typeface="Roboto Mono"/>
                <a:ea typeface="Roboto Mono"/>
                <a:cs typeface="Roboto Mono"/>
                <a:sym typeface="Roboto Mono"/>
              </a:rPr>
              <a:t>'sigmoid'</a:t>
            </a: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
        <p:nvSpPr>
          <p:cNvPr id="650" name="Google Shape;650;p61"/>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2"/>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Regularization: </a:t>
            </a:r>
            <a:r>
              <a:rPr lang="en-US" sz="2000">
                <a:solidFill>
                  <a:schemeClr val="lt1"/>
                </a:solidFill>
              </a:rPr>
              <a:t>Early Stopping</a:t>
            </a:r>
            <a:endParaRPr sz="2000">
              <a:solidFill>
                <a:schemeClr val="lt1"/>
              </a:solidFill>
              <a:latin typeface="Arial"/>
              <a:ea typeface="Arial"/>
              <a:cs typeface="Arial"/>
              <a:sym typeface="Arial"/>
            </a:endParaRPr>
          </a:p>
        </p:txBody>
      </p:sp>
      <p:sp>
        <p:nvSpPr>
          <p:cNvPr id="656" name="Google Shape;656;p62"/>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2"/>
          <p:cNvSpPr txBox="1"/>
          <p:nvPr/>
        </p:nvSpPr>
        <p:spPr>
          <a:xfrm>
            <a:off x="2820125" y="1034800"/>
            <a:ext cx="3836700" cy="3594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a:t>Stop training before overfit</a:t>
            </a:r>
            <a:endParaRPr/>
          </a:p>
        </p:txBody>
      </p:sp>
      <p:pic>
        <p:nvPicPr>
          <p:cNvPr id="658" name="Google Shape;658;p62"/>
          <p:cNvPicPr preferRelativeResize="0"/>
          <p:nvPr/>
        </p:nvPicPr>
        <p:blipFill>
          <a:blip r:embed="rId3">
            <a:alphaModFix/>
          </a:blip>
          <a:stretch>
            <a:fillRect/>
          </a:stretch>
        </p:blipFill>
        <p:spPr>
          <a:xfrm>
            <a:off x="2404300" y="1573405"/>
            <a:ext cx="3965276" cy="2517088"/>
          </a:xfrm>
          <a:prstGeom prst="rect">
            <a:avLst/>
          </a:prstGeom>
          <a:noFill/>
          <a:ln>
            <a:noFill/>
          </a:ln>
        </p:spPr>
      </p:pic>
      <p:sp>
        <p:nvSpPr>
          <p:cNvPr id="659" name="Google Shape;659;p62"/>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3"/>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Regularization: </a:t>
            </a:r>
            <a:r>
              <a:rPr lang="en-US" sz="2000">
                <a:solidFill>
                  <a:schemeClr val="lt1"/>
                </a:solidFill>
              </a:rPr>
              <a:t>batch normalization</a:t>
            </a:r>
            <a:endParaRPr sz="2000">
              <a:solidFill>
                <a:schemeClr val="lt1"/>
              </a:solidFill>
              <a:latin typeface="Arial"/>
              <a:ea typeface="Arial"/>
              <a:cs typeface="Arial"/>
              <a:sym typeface="Arial"/>
            </a:endParaRPr>
          </a:p>
        </p:txBody>
      </p:sp>
      <p:sp>
        <p:nvSpPr>
          <p:cNvPr id="665" name="Google Shape;665;p63"/>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3"/>
          <p:cNvSpPr txBox="1"/>
          <p:nvPr/>
        </p:nvSpPr>
        <p:spPr>
          <a:xfrm>
            <a:off x="4848175" y="1034800"/>
            <a:ext cx="3713700" cy="169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R</a:t>
            </a:r>
            <a:r>
              <a:rPr lang="en-US"/>
              <a:t>e-centering and re-scaling inputs to a layer in every mini-batch</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Accelerate the training</a:t>
            </a:r>
            <a:endParaRPr/>
          </a:p>
        </p:txBody>
      </p:sp>
      <p:sp>
        <p:nvSpPr>
          <p:cNvPr id="667" name="Google Shape;667;p63"/>
          <p:cNvSpPr txBox="1"/>
          <p:nvPr/>
        </p:nvSpPr>
        <p:spPr>
          <a:xfrm>
            <a:off x="4916525" y="2576475"/>
            <a:ext cx="3713700" cy="136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rgbClr val="3F51B5"/>
                </a:solidFill>
                <a:latin typeface="Roboto Mono"/>
                <a:ea typeface="Roboto Mono"/>
                <a:cs typeface="Roboto Mono"/>
                <a:sym typeface="Roboto Mono"/>
              </a:rPr>
              <a:t>from</a:t>
            </a:r>
            <a:r>
              <a:rPr lang="en-US" sz="1150">
                <a:solidFill>
                  <a:srgbClr val="37474F"/>
                </a:solidFill>
                <a:latin typeface="Roboto Mono"/>
                <a:ea typeface="Roboto Mono"/>
                <a:cs typeface="Roboto Mono"/>
                <a:sym typeface="Roboto Mono"/>
              </a:rPr>
              <a:t> keras.layers.normalization </a:t>
            </a:r>
            <a:r>
              <a:rPr lang="en-US" sz="1150">
                <a:solidFill>
                  <a:srgbClr val="3F51B5"/>
                </a:solidFill>
                <a:latin typeface="Roboto Mono"/>
                <a:ea typeface="Roboto Mono"/>
                <a:cs typeface="Roboto Mono"/>
                <a:sym typeface="Roboto Mono"/>
              </a:rPr>
              <a:t>import</a:t>
            </a:r>
            <a:r>
              <a:rPr lang="en-US" sz="1150">
                <a:solidFill>
                  <a:srgbClr val="37474F"/>
                </a:solidFill>
                <a:latin typeface="Roboto Mono"/>
                <a:ea typeface="Roboto Mono"/>
                <a:cs typeface="Roboto Mono"/>
                <a:sym typeface="Roboto Mono"/>
              </a:rPr>
              <a:t> BatchNormalization</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 = Sequential()</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model.add(Dense(</a:t>
            </a:r>
            <a:r>
              <a:rPr lang="en-US" sz="1150">
                <a:solidFill>
                  <a:srgbClr val="C53929"/>
                </a:solidFill>
                <a:latin typeface="Roboto Mono"/>
                <a:ea typeface="Roboto Mono"/>
                <a:cs typeface="Roboto Mono"/>
                <a:sym typeface="Roboto Mono"/>
              </a:rPr>
              <a:t>64</a:t>
            </a:r>
            <a:r>
              <a:rPr lang="en-US" sz="1150">
                <a:solidFill>
                  <a:srgbClr val="37474F"/>
                </a:solidFill>
                <a:latin typeface="Roboto Mono"/>
                <a:ea typeface="Roboto Mono"/>
                <a:cs typeface="Roboto Mono"/>
                <a:sym typeface="Roboto Mono"/>
              </a:rPr>
              <a:t>, input_shape))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model.add(BatchNormalization())</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US" sz="1150">
                <a:solidFill>
                  <a:srgbClr val="37474F"/>
                </a:solidFill>
                <a:latin typeface="Roboto Mono"/>
                <a:ea typeface="Roboto Mono"/>
                <a:cs typeface="Roboto Mono"/>
                <a:sym typeface="Roboto Mono"/>
              </a:rPr>
              <a:t>model.add(Activation(</a:t>
            </a:r>
            <a:r>
              <a:rPr lang="en-US" sz="1150">
                <a:solidFill>
                  <a:srgbClr val="388E3C"/>
                </a:solidFill>
                <a:latin typeface="Roboto Mono"/>
                <a:ea typeface="Roboto Mono"/>
                <a:cs typeface="Roboto Mono"/>
                <a:sym typeface="Roboto Mono"/>
              </a:rPr>
              <a:t>'tanh'</a:t>
            </a: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46739"/>
              </a:lnSpc>
              <a:spcBef>
                <a:spcPts val="0"/>
              </a:spcBef>
              <a:spcAft>
                <a:spcPts val="0"/>
              </a:spcAft>
              <a:buNone/>
            </a:pPr>
            <a:r>
              <a:rPr lang="en-US" sz="1150">
                <a:solidFill>
                  <a:srgbClr val="37474F"/>
                </a:solidFill>
                <a:latin typeface="Roboto Mono"/>
                <a:ea typeface="Roboto Mono"/>
                <a:cs typeface="Roboto Mono"/>
                <a:sym typeface="Roboto Mono"/>
              </a:rPr>
              <a:t>model.add(Dropout(</a:t>
            </a:r>
            <a:r>
              <a:rPr lang="en-US" sz="1150">
                <a:solidFill>
                  <a:srgbClr val="C53929"/>
                </a:solidFill>
                <a:latin typeface="Roboto Mono"/>
                <a:ea typeface="Roboto Mono"/>
                <a:cs typeface="Roboto Mono"/>
                <a:sym typeface="Roboto Mono"/>
              </a:rPr>
              <a:t>0.5</a:t>
            </a:r>
            <a:r>
              <a:rPr lang="en-US"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pic>
        <p:nvPicPr>
          <p:cNvPr id="668" name="Google Shape;668;p63"/>
          <p:cNvPicPr preferRelativeResize="0"/>
          <p:nvPr/>
        </p:nvPicPr>
        <p:blipFill rotWithShape="1">
          <a:blip r:embed="rId3">
            <a:alphaModFix/>
          </a:blip>
          <a:srcRect b="0" l="0" r="0" t="-33958"/>
          <a:stretch/>
        </p:blipFill>
        <p:spPr>
          <a:xfrm>
            <a:off x="114300" y="837925"/>
            <a:ext cx="4457704" cy="3255950"/>
          </a:xfrm>
          <a:prstGeom prst="rect">
            <a:avLst/>
          </a:prstGeom>
          <a:noFill/>
          <a:ln>
            <a:noFill/>
          </a:ln>
        </p:spPr>
      </p:pic>
      <p:sp>
        <p:nvSpPr>
          <p:cNvPr id="669" name="Google Shape;669;p63"/>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4"/>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Data Augmentation</a:t>
            </a:r>
            <a:endParaRPr sz="2000">
              <a:solidFill>
                <a:schemeClr val="lt1"/>
              </a:solidFill>
              <a:latin typeface="Arial"/>
              <a:ea typeface="Arial"/>
              <a:cs typeface="Arial"/>
              <a:sym typeface="Arial"/>
            </a:endParaRPr>
          </a:p>
        </p:txBody>
      </p:sp>
      <p:sp>
        <p:nvSpPr>
          <p:cNvPr id="675" name="Google Shape;675;p64"/>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6" name="Google Shape;676;p64"/>
          <p:cNvPicPr preferRelativeResize="0"/>
          <p:nvPr/>
        </p:nvPicPr>
        <p:blipFill>
          <a:blip r:embed="rId3">
            <a:alphaModFix/>
          </a:blip>
          <a:stretch>
            <a:fillRect/>
          </a:stretch>
        </p:blipFill>
        <p:spPr>
          <a:xfrm>
            <a:off x="2618250" y="1308355"/>
            <a:ext cx="3965275" cy="2995664"/>
          </a:xfrm>
          <a:prstGeom prst="rect">
            <a:avLst/>
          </a:prstGeom>
          <a:noFill/>
          <a:ln>
            <a:noFill/>
          </a:ln>
        </p:spPr>
      </p:pic>
      <p:sp>
        <p:nvSpPr>
          <p:cNvPr id="677" name="Google Shape;677;p64"/>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65"/>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683" name="Google Shape;683;p65"/>
          <p:cNvSpPr txBox="1"/>
          <p:nvPr>
            <p:ph type="title"/>
          </p:nvPr>
        </p:nvSpPr>
        <p:spPr>
          <a:xfrm>
            <a:off x="457200" y="20637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972CB"/>
              </a:buClr>
              <a:buSzPts val="3600"/>
              <a:buFont typeface="Arial"/>
              <a:buNone/>
            </a:pPr>
            <a:br>
              <a:rPr b="1" i="0" lang="en-US" sz="3600" u="none">
                <a:solidFill>
                  <a:srgbClr val="0972CB"/>
                </a:solidFill>
                <a:latin typeface="Arial"/>
                <a:ea typeface="Arial"/>
                <a:cs typeface="Arial"/>
                <a:sym typeface="Arial"/>
              </a:rPr>
            </a:br>
            <a:r>
              <a:rPr b="1" i="0" lang="en-US" sz="3600" u="none">
                <a:solidFill>
                  <a:srgbClr val="0972CB"/>
                </a:solidFill>
                <a:latin typeface="Arial"/>
                <a:ea typeface="Arial"/>
                <a:cs typeface="Arial"/>
                <a:sym typeface="Arial"/>
              </a:rPr>
              <a:t>1.</a:t>
            </a:r>
            <a:r>
              <a:rPr b="1" lang="en-US" sz="3600">
                <a:solidFill>
                  <a:srgbClr val="0972CB"/>
                </a:solidFill>
              </a:rPr>
              <a:t>3</a:t>
            </a:r>
            <a:endParaRPr/>
          </a:p>
        </p:txBody>
      </p:sp>
      <p:sp>
        <p:nvSpPr>
          <p:cNvPr id="684" name="Google Shape;684;p65"/>
          <p:cNvSpPr txBox="1"/>
          <p:nvPr>
            <p:ph idx="1" type="body"/>
          </p:nvPr>
        </p:nvSpPr>
        <p:spPr>
          <a:xfrm>
            <a:off x="457200" y="1200150"/>
            <a:ext cx="3714900" cy="742800"/>
          </a:xfrm>
          <a:prstGeom prst="rect">
            <a:avLst/>
          </a:prstGeom>
          <a:noFill/>
          <a:ln>
            <a:noFill/>
          </a:ln>
        </p:spPr>
        <p:txBody>
          <a:bodyPr anchorCtr="0" anchor="t" bIns="91425" lIns="91425" spcFirstLastPara="1" rIns="91425" wrap="square" tIns="91425">
            <a:noAutofit/>
          </a:bodyPr>
          <a:lstStyle/>
          <a:p>
            <a:pPr indent="-152400" lvl="0" marL="342900" rtl="0" algn="l">
              <a:lnSpc>
                <a:spcPct val="100000"/>
              </a:lnSpc>
              <a:spcBef>
                <a:spcPts val="0"/>
              </a:spcBef>
              <a:spcAft>
                <a:spcPts val="0"/>
              </a:spcAft>
              <a:buClr>
                <a:srgbClr val="0972CB"/>
              </a:buClr>
              <a:buSzPts val="3000"/>
              <a:buFont typeface="Oxygen"/>
              <a:buNone/>
            </a:pPr>
            <a:r>
              <a:rPr lang="en-US" sz="3000">
                <a:solidFill>
                  <a:srgbClr val="0972CB"/>
                </a:solidFill>
                <a:latin typeface="Oxygen"/>
                <a:ea typeface="Oxygen"/>
                <a:cs typeface="Oxygen"/>
                <a:sym typeface="Oxygen"/>
              </a:rPr>
              <a:t>Exercices</a:t>
            </a:r>
            <a:endParaRPr/>
          </a:p>
        </p:txBody>
      </p:sp>
      <p:sp>
        <p:nvSpPr>
          <p:cNvPr id="685" name="Google Shape;685;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Exercises</a:t>
            </a:r>
            <a:endParaRPr sz="2000">
              <a:solidFill>
                <a:schemeClr val="lt1"/>
              </a:solidFill>
              <a:latin typeface="Arial"/>
              <a:ea typeface="Arial"/>
              <a:cs typeface="Arial"/>
              <a:sym typeface="Arial"/>
            </a:endParaRPr>
          </a:p>
        </p:txBody>
      </p:sp>
      <p:sp>
        <p:nvSpPr>
          <p:cNvPr id="691" name="Google Shape;691;p66"/>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2" name="Google Shape;692;p66"/>
          <p:cNvPicPr preferRelativeResize="0"/>
          <p:nvPr/>
        </p:nvPicPr>
        <p:blipFill>
          <a:blip r:embed="rId3">
            <a:alphaModFix/>
          </a:blip>
          <a:stretch>
            <a:fillRect/>
          </a:stretch>
        </p:blipFill>
        <p:spPr>
          <a:xfrm>
            <a:off x="1714500" y="1188030"/>
            <a:ext cx="5715000" cy="3000375"/>
          </a:xfrm>
          <a:prstGeom prst="rect">
            <a:avLst/>
          </a:prstGeom>
          <a:noFill/>
          <a:ln>
            <a:noFill/>
          </a:ln>
        </p:spPr>
      </p:pic>
      <p:sp>
        <p:nvSpPr>
          <p:cNvPr id="693" name="Google Shape;693;p66"/>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descr="logo_ucm.png" id="698" name="Google Shape;698;p67"/>
          <p:cNvPicPr preferRelativeResize="0"/>
          <p:nvPr/>
        </p:nvPicPr>
        <p:blipFill rotWithShape="1">
          <a:blip r:embed="rId3">
            <a:alphaModFix/>
          </a:blip>
          <a:srcRect b="0" l="0" r="0" t="0"/>
          <a:stretch/>
        </p:blipFill>
        <p:spPr>
          <a:xfrm>
            <a:off x="5202237" y="3795712"/>
            <a:ext cx="3289300" cy="1219200"/>
          </a:xfrm>
          <a:prstGeom prst="rect">
            <a:avLst/>
          </a:prstGeom>
          <a:noFill/>
          <a:ln>
            <a:noFill/>
          </a:ln>
        </p:spPr>
      </p:pic>
      <p:pic>
        <p:nvPicPr>
          <p:cNvPr id="699" name="Google Shape;699;p67"/>
          <p:cNvPicPr preferRelativeResize="0"/>
          <p:nvPr/>
        </p:nvPicPr>
        <p:blipFill rotWithShape="1">
          <a:blip r:embed="rId4">
            <a:alphaModFix/>
          </a:blip>
          <a:srcRect b="0" l="0" r="0" t="0"/>
          <a:stretch/>
        </p:blipFill>
        <p:spPr>
          <a:xfrm>
            <a:off x="3725862" y="3667125"/>
            <a:ext cx="1476375" cy="1476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AI vs ML vs DL</a:t>
            </a:r>
            <a:endParaRPr sz="2000">
              <a:solidFill>
                <a:schemeClr val="lt1"/>
              </a:solidFill>
              <a:latin typeface="Arial"/>
              <a:ea typeface="Arial"/>
              <a:cs typeface="Arial"/>
              <a:sym typeface="Arial"/>
            </a:endParaRPr>
          </a:p>
        </p:txBody>
      </p:sp>
      <p:sp>
        <p:nvSpPr>
          <p:cNvPr id="104" name="Google Shape;104;p15"/>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p15"/>
          <p:cNvPicPr preferRelativeResize="0"/>
          <p:nvPr/>
        </p:nvPicPr>
        <p:blipFill>
          <a:blip r:embed="rId3">
            <a:alphaModFix/>
          </a:blip>
          <a:stretch>
            <a:fillRect/>
          </a:stretch>
        </p:blipFill>
        <p:spPr>
          <a:xfrm>
            <a:off x="676275" y="971550"/>
            <a:ext cx="3981450" cy="3810000"/>
          </a:xfrm>
          <a:prstGeom prst="rect">
            <a:avLst/>
          </a:prstGeom>
          <a:noFill/>
          <a:ln>
            <a:noFill/>
          </a:ln>
        </p:spPr>
      </p:pic>
      <p:sp>
        <p:nvSpPr>
          <p:cNvPr id="106" name="Google Shape;106;p15"/>
          <p:cNvSpPr txBox="1"/>
          <p:nvPr/>
        </p:nvSpPr>
        <p:spPr>
          <a:xfrm>
            <a:off x="4917975" y="923200"/>
            <a:ext cx="3735300" cy="4022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Char char="●"/>
            </a:pPr>
            <a:r>
              <a:rPr b="1" lang="en-US" sz="1200"/>
              <a:t>Artificial Intelligence:</a:t>
            </a:r>
            <a:r>
              <a:rPr lang="en-US" sz="1200"/>
              <a:t> Automate intellectual tasks normally performed by humans.</a:t>
            </a:r>
            <a:endParaRPr sz="1200"/>
          </a:p>
          <a:p>
            <a:pPr indent="-304800" lvl="1" marL="914400" rtl="0" algn="l">
              <a:lnSpc>
                <a:spcPct val="115000"/>
              </a:lnSpc>
              <a:spcBef>
                <a:spcPts val="0"/>
              </a:spcBef>
              <a:spcAft>
                <a:spcPts val="0"/>
              </a:spcAft>
              <a:buSzPts val="1200"/>
              <a:buChar char="○"/>
            </a:pPr>
            <a:r>
              <a:rPr lang="en-US" sz="1200"/>
              <a:t>Symbolic: Set of explicit rules</a:t>
            </a:r>
            <a:endParaRPr sz="1200"/>
          </a:p>
          <a:p>
            <a:pPr indent="0" lvl="0" marL="914400" rtl="0" algn="l">
              <a:lnSpc>
                <a:spcPct val="115000"/>
              </a:lnSpc>
              <a:spcBef>
                <a:spcPts val="1200"/>
              </a:spcBef>
              <a:spcAft>
                <a:spcPts val="0"/>
              </a:spcAft>
              <a:buNone/>
            </a:pPr>
            <a:r>
              <a:t/>
            </a:r>
            <a:endParaRPr sz="1200"/>
          </a:p>
          <a:p>
            <a:pPr indent="0" lvl="0" marL="914400" rtl="0" algn="l">
              <a:lnSpc>
                <a:spcPct val="115000"/>
              </a:lnSpc>
              <a:spcBef>
                <a:spcPts val="1200"/>
              </a:spcBef>
              <a:spcAft>
                <a:spcPts val="0"/>
              </a:spcAft>
              <a:buNone/>
            </a:pPr>
            <a:r>
              <a:t/>
            </a:r>
            <a:endParaRPr sz="1200"/>
          </a:p>
          <a:p>
            <a:pPr indent="-304800" lvl="0" marL="457200" rtl="0" algn="l">
              <a:lnSpc>
                <a:spcPct val="115000"/>
              </a:lnSpc>
              <a:spcBef>
                <a:spcPts val="1200"/>
              </a:spcBef>
              <a:spcAft>
                <a:spcPts val="0"/>
              </a:spcAft>
              <a:buSzPts val="1200"/>
              <a:buChar char="●"/>
            </a:pPr>
            <a:r>
              <a:rPr b="1" lang="en-US" sz="1200"/>
              <a:t>Machine Learning:</a:t>
            </a:r>
            <a:r>
              <a:rPr lang="en-US" sz="1200"/>
              <a:t> A</a:t>
            </a:r>
            <a:r>
              <a:rPr lang="en-US" sz="1200"/>
              <a:t>lgorithms that improve automatically through experience. </a:t>
            </a:r>
            <a:endParaRPr sz="1200"/>
          </a:p>
          <a:p>
            <a:pPr indent="-304800" lvl="1" marL="914400" rtl="0" algn="l">
              <a:lnSpc>
                <a:spcPct val="115000"/>
              </a:lnSpc>
              <a:spcBef>
                <a:spcPts val="0"/>
              </a:spcBef>
              <a:spcAft>
                <a:spcPts val="0"/>
              </a:spcAft>
              <a:buSzPts val="1200"/>
              <a:buChar char="○"/>
            </a:pPr>
            <a:r>
              <a:rPr lang="en-US" sz="1200"/>
              <a:t>Trained rather than explicitly programmed</a:t>
            </a:r>
            <a:endParaRPr sz="12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sz="1200"/>
          </a:p>
          <a:p>
            <a:pPr indent="-304800" lvl="0" marL="457200" rtl="0" algn="l">
              <a:lnSpc>
                <a:spcPct val="115000"/>
              </a:lnSpc>
              <a:spcBef>
                <a:spcPts val="1200"/>
              </a:spcBef>
              <a:spcAft>
                <a:spcPts val="0"/>
              </a:spcAft>
              <a:buSzPts val="1200"/>
              <a:buChar char="●"/>
            </a:pPr>
            <a:r>
              <a:rPr b="1" lang="en-US" sz="1200"/>
              <a:t>Deep Learning:</a:t>
            </a:r>
            <a:r>
              <a:rPr lang="en-US" sz="1200"/>
              <a:t> </a:t>
            </a:r>
            <a:r>
              <a:rPr lang="en-US" sz="1200"/>
              <a:t>Artificial</a:t>
            </a:r>
            <a:r>
              <a:rPr lang="en-US" sz="1200"/>
              <a:t> Neural Networks</a:t>
            </a:r>
            <a:endParaRPr sz="1200"/>
          </a:p>
          <a:p>
            <a:pPr indent="0" lvl="0" marL="0" rtl="0" algn="l">
              <a:spcBef>
                <a:spcPts val="1200"/>
              </a:spcBef>
              <a:spcAft>
                <a:spcPts val="0"/>
              </a:spcAft>
              <a:buNone/>
            </a:pPr>
            <a:r>
              <a:t/>
            </a:r>
            <a:endParaRPr/>
          </a:p>
        </p:txBody>
      </p:sp>
      <p:pic>
        <p:nvPicPr>
          <p:cNvPr id="107" name="Google Shape;107;p15"/>
          <p:cNvPicPr preferRelativeResize="0"/>
          <p:nvPr/>
        </p:nvPicPr>
        <p:blipFill>
          <a:blip r:embed="rId4">
            <a:alphaModFix/>
          </a:blip>
          <a:stretch>
            <a:fillRect/>
          </a:stretch>
        </p:blipFill>
        <p:spPr>
          <a:xfrm>
            <a:off x="5421975" y="1802425"/>
            <a:ext cx="2727300" cy="839175"/>
          </a:xfrm>
          <a:prstGeom prst="rect">
            <a:avLst/>
          </a:prstGeom>
          <a:noFill/>
          <a:ln>
            <a:noFill/>
          </a:ln>
        </p:spPr>
      </p:pic>
      <p:pic>
        <p:nvPicPr>
          <p:cNvPr id="108" name="Google Shape;108;p15"/>
          <p:cNvPicPr preferRelativeResize="0"/>
          <p:nvPr/>
        </p:nvPicPr>
        <p:blipFill>
          <a:blip r:embed="rId5">
            <a:alphaModFix/>
          </a:blip>
          <a:stretch>
            <a:fillRect/>
          </a:stretch>
        </p:blipFill>
        <p:spPr>
          <a:xfrm>
            <a:off x="5435125" y="3531900"/>
            <a:ext cx="2675050" cy="708925"/>
          </a:xfrm>
          <a:prstGeom prst="rect">
            <a:avLst/>
          </a:prstGeom>
          <a:noFill/>
          <a:ln>
            <a:noFill/>
          </a:ln>
        </p:spPr>
      </p:pic>
      <p:sp>
        <p:nvSpPr>
          <p:cNvPr id="109" name="Google Shape;109;p15"/>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Why Deep Learning?</a:t>
            </a:r>
            <a:endParaRPr sz="2000">
              <a:solidFill>
                <a:schemeClr val="lt1"/>
              </a:solidFill>
              <a:latin typeface="Arial"/>
              <a:ea typeface="Arial"/>
              <a:cs typeface="Arial"/>
              <a:sym typeface="Arial"/>
            </a:endParaRPr>
          </a:p>
        </p:txBody>
      </p:sp>
      <p:sp>
        <p:nvSpPr>
          <p:cNvPr id="115" name="Google Shape;115;p16"/>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16" name="Google Shape;116;p16"/>
          <p:cNvGraphicFramePr/>
          <p:nvPr/>
        </p:nvGraphicFramePr>
        <p:xfrm>
          <a:off x="875575" y="1103475"/>
          <a:ext cx="3000000" cy="3000000"/>
        </p:xfrm>
        <a:graphic>
          <a:graphicData uri="http://schemas.openxmlformats.org/drawingml/2006/table">
            <a:tbl>
              <a:tblPr>
                <a:noFill/>
                <a:tableStyleId>{77A636D5-EBBF-4D8E-989A-1FA0FC035DC7}</a:tableStyleId>
              </a:tblPr>
              <a:tblGrid>
                <a:gridCol w="2234700"/>
                <a:gridCol w="5004300"/>
              </a:tblGrid>
              <a:tr h="381000">
                <a:tc>
                  <a:txBody>
                    <a:bodyPr/>
                    <a:lstStyle/>
                    <a:p>
                      <a:pPr indent="0" lvl="0" marL="0" rtl="0" algn="l">
                        <a:spcBef>
                          <a:spcPts val="0"/>
                        </a:spcBef>
                        <a:spcAft>
                          <a:spcPts val="0"/>
                        </a:spcAft>
                        <a:buNone/>
                      </a:pPr>
                      <a:r>
                        <a:rPr lang="en-US"/>
                        <a:t>NLP</a:t>
                      </a:r>
                      <a:endParaRPr/>
                    </a:p>
                  </a:txBody>
                  <a:tcPr marT="91425" marB="91425" marR="91425" marL="91425"/>
                </a:tc>
                <a:tc>
                  <a:txBody>
                    <a:bodyPr/>
                    <a:lstStyle/>
                    <a:p>
                      <a:pPr indent="0" lvl="0" marL="0" rtl="0" algn="l">
                        <a:spcBef>
                          <a:spcPts val="0"/>
                        </a:spcBef>
                        <a:spcAft>
                          <a:spcPts val="0"/>
                        </a:spcAft>
                        <a:buNone/>
                      </a:pPr>
                      <a:r>
                        <a:rPr lang="en-US"/>
                        <a:t>Speech recognition, chatbots, machine translation, handwriting generation.</a:t>
                      </a:r>
                      <a:endParaRPr/>
                    </a:p>
                  </a:txBody>
                  <a:tcPr marT="91425" marB="91425" marR="91425" marL="91425"/>
                </a:tc>
              </a:tr>
              <a:tr h="381000">
                <a:tc>
                  <a:txBody>
                    <a:bodyPr/>
                    <a:lstStyle/>
                    <a:p>
                      <a:pPr indent="0" lvl="0" marL="0" rtl="0" algn="l">
                        <a:spcBef>
                          <a:spcPts val="0"/>
                        </a:spcBef>
                        <a:spcAft>
                          <a:spcPts val="0"/>
                        </a:spcAft>
                        <a:buNone/>
                      </a:pPr>
                      <a:r>
                        <a:rPr lang="en-US"/>
                        <a:t>Computer Vision</a:t>
                      </a:r>
                      <a:endParaRPr/>
                    </a:p>
                  </a:txBody>
                  <a:tcPr marT="91425" marB="91425" marR="91425" marL="91425"/>
                </a:tc>
                <a:tc>
                  <a:txBody>
                    <a:bodyPr/>
                    <a:lstStyle/>
                    <a:p>
                      <a:pPr indent="0" lvl="0" marL="0" rtl="0" algn="l">
                        <a:spcBef>
                          <a:spcPts val="0"/>
                        </a:spcBef>
                        <a:spcAft>
                          <a:spcPts val="0"/>
                        </a:spcAft>
                        <a:buNone/>
                      </a:pPr>
                      <a:r>
                        <a:rPr lang="en-US"/>
                        <a:t>Face </a:t>
                      </a:r>
                      <a:r>
                        <a:rPr lang="en-US"/>
                        <a:t>recognition</a:t>
                      </a:r>
                      <a:r>
                        <a:rPr lang="en-US"/>
                        <a:t>, image captioning, handwriting transcriptions (nlp).</a:t>
                      </a:r>
                      <a:endParaRPr/>
                    </a:p>
                  </a:txBody>
                  <a:tcPr marT="91425" marB="91425" marR="91425" marL="91425"/>
                </a:tc>
              </a:tr>
              <a:tr h="381000">
                <a:tc>
                  <a:txBody>
                    <a:bodyPr/>
                    <a:lstStyle/>
                    <a:p>
                      <a:pPr indent="0" lvl="0" marL="0" rtl="0" algn="l">
                        <a:spcBef>
                          <a:spcPts val="0"/>
                        </a:spcBef>
                        <a:spcAft>
                          <a:spcPts val="0"/>
                        </a:spcAft>
                        <a:buNone/>
                      </a:pPr>
                      <a:r>
                        <a:rPr lang="en-US"/>
                        <a:t>Medicine</a:t>
                      </a:r>
                      <a:endParaRPr/>
                    </a:p>
                  </a:txBody>
                  <a:tcPr marT="91425" marB="91425" marR="91425" marL="91425"/>
                </a:tc>
                <a:tc>
                  <a:txBody>
                    <a:bodyPr/>
                    <a:lstStyle/>
                    <a:p>
                      <a:pPr indent="0" lvl="0" marL="0" rtl="0" algn="l">
                        <a:spcBef>
                          <a:spcPts val="0"/>
                        </a:spcBef>
                        <a:spcAft>
                          <a:spcPts val="0"/>
                        </a:spcAft>
                        <a:buNone/>
                      </a:pPr>
                      <a:r>
                        <a:rPr lang="en-US"/>
                        <a:t>Disease identification/diagnosis, many genomic tasks, drug discovery.</a:t>
                      </a:r>
                      <a:endParaRPr/>
                    </a:p>
                  </a:txBody>
                  <a:tcPr marT="91425" marB="91425" marR="91425" marL="91425"/>
                </a:tc>
              </a:tr>
              <a:tr h="381000">
                <a:tc>
                  <a:txBody>
                    <a:bodyPr/>
                    <a:lstStyle/>
                    <a:p>
                      <a:pPr indent="0" lvl="0" marL="0" rtl="0" algn="l">
                        <a:spcBef>
                          <a:spcPts val="0"/>
                        </a:spcBef>
                        <a:spcAft>
                          <a:spcPts val="0"/>
                        </a:spcAft>
                        <a:buNone/>
                      </a:pPr>
                      <a:r>
                        <a:rPr lang="en-US"/>
                        <a:t>Playing Games</a:t>
                      </a:r>
                      <a:endParaRPr/>
                    </a:p>
                  </a:txBody>
                  <a:tcPr marT="91425" marB="91425" marR="91425" marL="91425"/>
                </a:tc>
                <a:tc>
                  <a:txBody>
                    <a:bodyPr/>
                    <a:lstStyle/>
                    <a:p>
                      <a:pPr indent="0" lvl="0" marL="0" rtl="0" algn="l">
                        <a:spcBef>
                          <a:spcPts val="0"/>
                        </a:spcBef>
                        <a:spcAft>
                          <a:spcPts val="0"/>
                        </a:spcAft>
                        <a:buNone/>
                      </a:pPr>
                      <a:r>
                        <a:rPr lang="en-US"/>
                        <a:t>Superhuman</a:t>
                      </a:r>
                      <a:r>
                        <a:rPr lang="en-US"/>
                        <a:t> Chess, Go, Atari games.</a:t>
                      </a:r>
                      <a:endParaRPr/>
                    </a:p>
                  </a:txBody>
                  <a:tcPr marT="91425" marB="91425" marR="91425" marL="91425"/>
                </a:tc>
              </a:tr>
              <a:tr h="381000">
                <a:tc>
                  <a:txBody>
                    <a:bodyPr/>
                    <a:lstStyle/>
                    <a:p>
                      <a:pPr indent="0" lvl="0" marL="0" rtl="0" algn="l">
                        <a:spcBef>
                          <a:spcPts val="0"/>
                        </a:spcBef>
                        <a:spcAft>
                          <a:spcPts val="0"/>
                        </a:spcAft>
                        <a:buNone/>
                      </a:pPr>
                      <a:r>
                        <a:rPr lang="en-US"/>
                        <a:t>Robotics</a:t>
                      </a:r>
                      <a:endParaRPr/>
                    </a:p>
                  </a:txBody>
                  <a:tcPr marT="91425" marB="91425" marR="91425" marL="91425"/>
                </a:tc>
                <a:tc>
                  <a:txBody>
                    <a:bodyPr/>
                    <a:lstStyle/>
                    <a:p>
                      <a:pPr indent="0" lvl="0" marL="0" rtl="0" algn="l">
                        <a:spcBef>
                          <a:spcPts val="0"/>
                        </a:spcBef>
                        <a:spcAft>
                          <a:spcPts val="0"/>
                        </a:spcAft>
                        <a:buNone/>
                      </a:pPr>
                      <a:r>
                        <a:rPr lang="en-US"/>
                        <a:t>Self-driving cars</a:t>
                      </a:r>
                      <a:endParaRPr/>
                    </a:p>
                  </a:txBody>
                  <a:tcPr marT="91425" marB="91425" marR="91425" marL="91425"/>
                </a:tc>
              </a:tr>
              <a:tr h="381000">
                <a:tc>
                  <a:txBody>
                    <a:bodyPr/>
                    <a:lstStyle/>
                    <a:p>
                      <a:pPr indent="0" lvl="0" marL="0" rtl="0" algn="l">
                        <a:spcBef>
                          <a:spcPts val="0"/>
                        </a:spcBef>
                        <a:spcAft>
                          <a:spcPts val="0"/>
                        </a:spcAft>
                        <a:buNone/>
                      </a:pPr>
                      <a:r>
                        <a:rPr lang="en-US"/>
                        <a:t>Image/Audio Generation</a:t>
                      </a:r>
                      <a:endParaRPr/>
                    </a:p>
                  </a:txBody>
                  <a:tcPr marT="91425" marB="91425" marR="91425" marL="91425"/>
                </a:tc>
                <a:tc>
                  <a:txBody>
                    <a:bodyPr/>
                    <a:lstStyle/>
                    <a:p>
                      <a:pPr indent="0" lvl="0" marL="0" rtl="0" algn="l">
                        <a:spcBef>
                          <a:spcPts val="0"/>
                        </a:spcBef>
                        <a:spcAft>
                          <a:spcPts val="0"/>
                        </a:spcAft>
                        <a:buNone/>
                      </a:pPr>
                      <a:r>
                        <a:rPr lang="en-US"/>
                        <a:t>Text-to-speech, colorizing images.</a:t>
                      </a:r>
                      <a:endParaRPr/>
                    </a:p>
                  </a:txBody>
                  <a:tcPr marT="91425" marB="91425" marR="91425" marL="91425"/>
                </a:tc>
              </a:tr>
              <a:tr h="381000">
                <a:tc>
                  <a:txBody>
                    <a:bodyPr/>
                    <a:lstStyle/>
                    <a:p>
                      <a:pPr indent="0" lvl="0" marL="0" rtl="0" algn="l">
                        <a:spcBef>
                          <a:spcPts val="0"/>
                        </a:spcBef>
                        <a:spcAft>
                          <a:spcPts val="0"/>
                        </a:spcAft>
                        <a:buNone/>
                      </a:pPr>
                      <a:r>
                        <a:rPr lang="en-US"/>
                        <a:t>Recommender Systems</a:t>
                      </a:r>
                      <a:endParaRPr/>
                    </a:p>
                  </a:txBody>
                  <a:tcPr marT="91425" marB="91425" marR="91425" marL="91425"/>
                </a:tc>
                <a:tc>
                  <a:txBody>
                    <a:bodyPr/>
                    <a:lstStyle/>
                    <a:p>
                      <a:pPr indent="0" lvl="0" marL="0" rtl="0" algn="l">
                        <a:spcBef>
                          <a:spcPts val="0"/>
                        </a:spcBef>
                        <a:spcAft>
                          <a:spcPts val="0"/>
                        </a:spcAft>
                        <a:buNone/>
                      </a:pPr>
                      <a:r>
                        <a:rPr lang="en-US"/>
                        <a:t>Web search improvements, better product </a:t>
                      </a:r>
                      <a:r>
                        <a:rPr lang="en-US"/>
                        <a:t>recommendations</a:t>
                      </a:r>
                      <a:r>
                        <a:rPr lang="en-US"/>
                        <a:t>.</a:t>
                      </a:r>
                      <a:endParaRPr/>
                    </a:p>
                  </a:txBody>
                  <a:tcPr marT="91425" marB="91425" marR="91425" marL="91425"/>
                </a:tc>
              </a:tr>
            </a:tbl>
          </a:graphicData>
        </a:graphic>
      </p:graphicFrame>
      <p:sp>
        <p:nvSpPr>
          <p:cNvPr id="117" name="Google Shape;117;p16"/>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Why Deep Learning?</a:t>
            </a:r>
            <a:endParaRPr sz="2000">
              <a:solidFill>
                <a:schemeClr val="lt1"/>
              </a:solidFill>
              <a:latin typeface="Arial"/>
              <a:ea typeface="Arial"/>
              <a:cs typeface="Arial"/>
              <a:sym typeface="Arial"/>
            </a:endParaRPr>
          </a:p>
        </p:txBody>
      </p:sp>
      <p:sp>
        <p:nvSpPr>
          <p:cNvPr id="123" name="Google Shape;123;p17"/>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17"/>
          <p:cNvPicPr preferRelativeResize="0"/>
          <p:nvPr/>
        </p:nvPicPr>
        <p:blipFill>
          <a:blip r:embed="rId3">
            <a:alphaModFix/>
          </a:blip>
          <a:stretch>
            <a:fillRect/>
          </a:stretch>
        </p:blipFill>
        <p:spPr>
          <a:xfrm>
            <a:off x="2304850" y="1274824"/>
            <a:ext cx="4798849" cy="3008200"/>
          </a:xfrm>
          <a:prstGeom prst="rect">
            <a:avLst/>
          </a:prstGeom>
          <a:noFill/>
          <a:ln>
            <a:noFill/>
          </a:ln>
        </p:spPr>
      </p:pic>
      <p:sp>
        <p:nvSpPr>
          <p:cNvPr id="125" name="Google Shape;125;p17"/>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p:nvPr/>
        </p:nvSpPr>
        <p:spPr>
          <a:xfrm>
            <a:off x="0" y="397380"/>
            <a:ext cx="9144000" cy="352500"/>
          </a:xfrm>
          <a:prstGeom prst="rect">
            <a:avLst/>
          </a:prstGeom>
          <a:solidFill>
            <a:srgbClr val="0972CB"/>
          </a:solidFill>
          <a:ln cap="flat" cmpd="sng" w="12700">
            <a:solidFill>
              <a:srgbClr val="EDE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rPr>
              <a:t>Why Deep Learning?</a:t>
            </a:r>
            <a:endParaRPr sz="2000">
              <a:solidFill>
                <a:schemeClr val="lt1"/>
              </a:solidFill>
              <a:latin typeface="Arial"/>
              <a:ea typeface="Arial"/>
              <a:cs typeface="Arial"/>
              <a:sym typeface="Arial"/>
            </a:endParaRPr>
          </a:p>
        </p:txBody>
      </p:sp>
      <p:sp>
        <p:nvSpPr>
          <p:cNvPr id="131" name="Google Shape;131;p18"/>
          <p:cNvSpPr txBox="1"/>
          <p:nvPr/>
        </p:nvSpPr>
        <p:spPr>
          <a:xfrm>
            <a:off x="4270075" y="3011850"/>
            <a:ext cx="1783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 name="Google Shape;132;p18"/>
          <p:cNvPicPr preferRelativeResize="0"/>
          <p:nvPr/>
        </p:nvPicPr>
        <p:blipFill>
          <a:blip r:embed="rId3">
            <a:alphaModFix/>
          </a:blip>
          <a:stretch>
            <a:fillRect/>
          </a:stretch>
        </p:blipFill>
        <p:spPr>
          <a:xfrm>
            <a:off x="2046325" y="1400674"/>
            <a:ext cx="4836700" cy="2666275"/>
          </a:xfrm>
          <a:prstGeom prst="rect">
            <a:avLst/>
          </a:prstGeom>
          <a:noFill/>
          <a:ln>
            <a:noFill/>
          </a:ln>
        </p:spPr>
      </p:pic>
      <p:sp>
        <p:nvSpPr>
          <p:cNvPr id="133" name="Google Shape;133;p18"/>
          <p:cNvSpPr txBox="1"/>
          <p:nvPr>
            <p:ph idx="12" type="sldNum"/>
          </p:nvPr>
        </p:nvSpPr>
        <p:spPr>
          <a:xfrm>
            <a:off x="80855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